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70" r:id="rId5"/>
    <p:sldId id="261" r:id="rId6"/>
    <p:sldId id="267" r:id="rId7"/>
    <p:sldId id="268" r:id="rId8"/>
    <p:sldId id="269" r:id="rId9"/>
    <p:sldId id="259" r:id="rId10"/>
    <p:sldId id="264" r:id="rId11"/>
    <p:sldId id="265" r:id="rId12"/>
    <p:sldId id="271" r:id="rId13"/>
    <p:sldId id="266" r:id="rId14"/>
  </p:sldIdLst>
  <p:sldSz cx="18288000" cy="10287000"/>
  <p:notesSz cx="6858000" cy="9144000"/>
  <p:embeddedFontLst>
    <p:embeddedFont>
      <p:font typeface="Montserrat" pitchFamily="2" charset="77"/>
      <p:regular r:id="rId16"/>
      <p:bold r:id="rId17"/>
      <p:italic r:id="rId18"/>
      <p:boldItalic r:id="rId19"/>
    </p:embeddedFont>
    <p:embeddedFont>
      <p:font typeface="Montserrat Bold" pitchFamily="2" charset="77"/>
      <p:regular r:id="rId20"/>
      <p:bold r:id="rId20"/>
      <p:italic r:id="rId21"/>
      <p:boldItalic r:id="rId22"/>
    </p:embeddedFont>
    <p:embeddedFont>
      <p:font typeface="Montserrat Bold Italics" pitchFamily="2" charset="77"/>
      <p:regular r:id="rId20"/>
      <p:bold r:id="rId23"/>
      <p:italic r:id="rId23"/>
      <p:boldItalic r:id="rId23"/>
    </p:embeddedFont>
    <p:embeddedFont>
      <p:font typeface="Montserrat Italics" pitchFamily="2" charset="77"/>
      <p:regular r:id="rId24"/>
      <p:bold r:id="rId25"/>
      <p:italic r:id="rId24"/>
    </p:embeddedFont>
    <p:embeddedFont>
      <p:font typeface="Montserrat Medium" panose="020F0502020204030204" pitchFamily="34" charset="0"/>
      <p:regular r:id="rId26"/>
      <p:italic r:id="rId27"/>
    </p:embeddedFont>
    <p:embeddedFont>
      <p:font typeface="Neue Machina Ultra-Bold" pitchFamily="2" charset="77"/>
      <p:regular r:id="rId24"/>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66" autoAdjust="0"/>
    <p:restoredTop sz="94626" autoAdjust="0"/>
  </p:normalViewPr>
  <p:slideViewPr>
    <p:cSldViewPr>
      <p:cViewPr varScale="1">
        <p:scale>
          <a:sx n="80" d="100"/>
          <a:sy n="80" d="100"/>
        </p:scale>
        <p:origin x="88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8058F-FEF4-3244-98BA-353C7B4C8335}"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C5EA8-2593-E042-8566-5010A897DB74}" type="slidenum">
              <a:rPr lang="en-US" smtClean="0"/>
              <a:t>‹#›</a:t>
            </a:fld>
            <a:endParaRPr lang="en-US"/>
          </a:p>
        </p:txBody>
      </p:sp>
    </p:spTree>
    <p:extLst>
      <p:ext uri="{BB962C8B-B14F-4D97-AF65-F5344CB8AC3E}">
        <p14:creationId xmlns:p14="http://schemas.microsoft.com/office/powerpoint/2010/main" val="277204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C5EA8-2593-E042-8566-5010A897DB74}" type="slidenum">
              <a:rPr lang="en-US" smtClean="0"/>
              <a:t>1</a:t>
            </a:fld>
            <a:endParaRPr lang="en-US"/>
          </a:p>
        </p:txBody>
      </p:sp>
    </p:spTree>
    <p:extLst>
      <p:ext uri="{BB962C8B-B14F-4D97-AF65-F5344CB8AC3E}">
        <p14:creationId xmlns:p14="http://schemas.microsoft.com/office/powerpoint/2010/main" val="259441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C5EA8-2593-E042-8566-5010A897DB74}" type="slidenum">
              <a:rPr lang="en-US" smtClean="0"/>
              <a:t>11</a:t>
            </a:fld>
            <a:endParaRPr lang="en-US"/>
          </a:p>
        </p:txBody>
      </p:sp>
    </p:spTree>
    <p:extLst>
      <p:ext uri="{BB962C8B-B14F-4D97-AF65-F5344CB8AC3E}">
        <p14:creationId xmlns:p14="http://schemas.microsoft.com/office/powerpoint/2010/main" val="3647030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6980261" y="4881815"/>
            <a:ext cx="4327479" cy="600872"/>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sp>
      <p:sp>
        <p:nvSpPr>
          <p:cNvPr id="6" name="Freeform 6"/>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7" name="TextBox 7"/>
          <p:cNvSpPr txBox="1"/>
          <p:nvPr/>
        </p:nvSpPr>
        <p:spPr>
          <a:xfrm>
            <a:off x="4946340" y="617135"/>
            <a:ext cx="13448042" cy="3675913"/>
          </a:xfrm>
          <a:prstGeom prst="rect">
            <a:avLst/>
          </a:prstGeom>
        </p:spPr>
        <p:txBody>
          <a:bodyPr lIns="0" tIns="0" rIns="0" bIns="0" rtlCol="0" anchor="t">
            <a:spAutoFit/>
          </a:bodyPr>
          <a:lstStyle/>
          <a:p>
            <a:pPr algn="ctr">
              <a:lnSpc>
                <a:spcPts val="14740"/>
              </a:lnSpc>
            </a:pPr>
            <a:r>
              <a:rPr lang="en-US" sz="10529">
                <a:solidFill>
                  <a:srgbClr val="FFFFFF"/>
                </a:solidFill>
                <a:latin typeface="Neue Machina Ultra-Bold"/>
              </a:rPr>
              <a:t>Intelligent Chatbot-Jarvis</a:t>
            </a:r>
          </a:p>
        </p:txBody>
      </p:sp>
      <p:sp>
        <p:nvSpPr>
          <p:cNvPr id="8" name="Freeform 8"/>
          <p:cNvSpPr/>
          <p:nvPr/>
        </p:nvSpPr>
        <p:spPr>
          <a:xfrm>
            <a:off x="521023" y="826685"/>
            <a:ext cx="5234252" cy="10848191"/>
          </a:xfrm>
          <a:custGeom>
            <a:avLst/>
            <a:gdLst/>
            <a:ahLst/>
            <a:cxnLst/>
            <a:rect l="l" t="t" r="r" b="b"/>
            <a:pathLst>
              <a:path w="5234252" h="10848191">
                <a:moveTo>
                  <a:pt x="0" y="0"/>
                </a:moveTo>
                <a:lnTo>
                  <a:pt x="5234251" y="0"/>
                </a:lnTo>
                <a:lnTo>
                  <a:pt x="5234251" y="10848191"/>
                </a:lnTo>
                <a:lnTo>
                  <a:pt x="0" y="10848191"/>
                </a:lnTo>
                <a:lnTo>
                  <a:pt x="0" y="0"/>
                </a:lnTo>
                <a:close/>
              </a:path>
            </a:pathLst>
          </a:custGeom>
          <a:blipFill>
            <a:blip r:embed="rId11"/>
            <a:stretch>
              <a:fillRect/>
            </a:stretch>
          </a:blipFill>
        </p:spPr>
      </p:sp>
      <p:sp>
        <p:nvSpPr>
          <p:cNvPr id="9" name="Freeform 9"/>
          <p:cNvSpPr/>
          <p:nvPr/>
        </p:nvSpPr>
        <p:spPr>
          <a:xfrm>
            <a:off x="12355489" y="4489586"/>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12"/>
            <a:stretch>
              <a:fillRect/>
            </a:stretch>
          </a:blipFill>
        </p:spPr>
      </p:sp>
      <p:sp>
        <p:nvSpPr>
          <p:cNvPr id="10" name="TextBox 10"/>
          <p:cNvSpPr txBox="1"/>
          <p:nvPr/>
        </p:nvSpPr>
        <p:spPr>
          <a:xfrm>
            <a:off x="7640979" y="4938875"/>
            <a:ext cx="3006042" cy="43912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PG Group-001</a:t>
            </a:r>
          </a:p>
        </p:txBody>
      </p:sp>
      <p:sp>
        <p:nvSpPr>
          <p:cNvPr id="11" name="Freeform 11"/>
          <p:cNvSpPr/>
          <p:nvPr/>
        </p:nvSpPr>
        <p:spPr>
          <a:xfrm>
            <a:off x="5094556" y="6451008"/>
            <a:ext cx="4327479" cy="600872"/>
          </a:xfrm>
          <a:custGeom>
            <a:avLst/>
            <a:gdLst/>
            <a:ahLst/>
            <a:cxnLst/>
            <a:rect l="l" t="t" r="r" b="b"/>
            <a:pathLst>
              <a:path w="4327479" h="600872">
                <a:moveTo>
                  <a:pt x="0" y="0"/>
                </a:moveTo>
                <a:lnTo>
                  <a:pt x="4327479" y="0"/>
                </a:lnTo>
                <a:lnTo>
                  <a:pt x="4327479" y="600872"/>
                </a:lnTo>
                <a:lnTo>
                  <a:pt x="0" y="600872"/>
                </a:lnTo>
                <a:lnTo>
                  <a:pt x="0" y="0"/>
                </a:lnTo>
                <a:close/>
              </a:path>
            </a:pathLst>
          </a:custGeom>
          <a:blipFill>
            <a:blip r:embed="rId9"/>
            <a:stretch>
              <a:fillRect t="-71533" b="-71533"/>
            </a:stretch>
          </a:blipFill>
        </p:spPr>
      </p:sp>
      <p:sp>
        <p:nvSpPr>
          <p:cNvPr id="12" name="TextBox 12"/>
          <p:cNvSpPr txBox="1"/>
          <p:nvPr/>
        </p:nvSpPr>
        <p:spPr>
          <a:xfrm>
            <a:off x="5755274" y="6496470"/>
            <a:ext cx="3006042" cy="43912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Aman Seth</a:t>
            </a:r>
          </a:p>
        </p:txBody>
      </p:sp>
      <p:sp>
        <p:nvSpPr>
          <p:cNvPr id="13" name="Freeform 13"/>
          <p:cNvSpPr/>
          <p:nvPr/>
        </p:nvSpPr>
        <p:spPr>
          <a:xfrm>
            <a:off x="6891643" y="7838181"/>
            <a:ext cx="4327479" cy="600872"/>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sp>
      <p:sp>
        <p:nvSpPr>
          <p:cNvPr id="14" name="TextBox 14"/>
          <p:cNvSpPr txBox="1"/>
          <p:nvPr/>
        </p:nvSpPr>
        <p:spPr>
          <a:xfrm>
            <a:off x="6996078" y="7871120"/>
            <a:ext cx="4118608" cy="43912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 Ata Uzgoren</a:t>
            </a:r>
          </a:p>
        </p:txBody>
      </p:sp>
      <p:sp>
        <p:nvSpPr>
          <p:cNvPr id="15" name="Freeform 15"/>
          <p:cNvSpPr/>
          <p:nvPr/>
        </p:nvSpPr>
        <p:spPr>
          <a:xfrm>
            <a:off x="5094556" y="9229628"/>
            <a:ext cx="4327479" cy="600872"/>
          </a:xfrm>
          <a:custGeom>
            <a:avLst/>
            <a:gdLst/>
            <a:ahLst/>
            <a:cxnLst/>
            <a:rect l="l" t="t" r="r" b="b"/>
            <a:pathLst>
              <a:path w="4327479" h="600872">
                <a:moveTo>
                  <a:pt x="0" y="0"/>
                </a:moveTo>
                <a:lnTo>
                  <a:pt x="4327479" y="0"/>
                </a:lnTo>
                <a:lnTo>
                  <a:pt x="4327479" y="600873"/>
                </a:lnTo>
                <a:lnTo>
                  <a:pt x="0" y="600873"/>
                </a:lnTo>
                <a:lnTo>
                  <a:pt x="0" y="0"/>
                </a:lnTo>
                <a:close/>
              </a:path>
            </a:pathLst>
          </a:custGeom>
          <a:blipFill>
            <a:blip r:embed="rId9"/>
            <a:stretch>
              <a:fillRect t="-71533" b="-71533"/>
            </a:stretch>
          </a:blipFill>
        </p:spPr>
      </p:sp>
      <p:sp>
        <p:nvSpPr>
          <p:cNvPr id="16" name="TextBox 16"/>
          <p:cNvSpPr txBox="1"/>
          <p:nvPr/>
        </p:nvSpPr>
        <p:spPr>
          <a:xfrm>
            <a:off x="5094556" y="9305224"/>
            <a:ext cx="4118608" cy="43912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Joshua Newton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sp>
      <p:grpSp>
        <p:nvGrpSpPr>
          <p:cNvPr id="4" name="Group 4"/>
          <p:cNvGrpSpPr/>
          <p:nvPr/>
        </p:nvGrpSpPr>
        <p:grpSpPr>
          <a:xfrm>
            <a:off x="1941393" y="1982160"/>
            <a:ext cx="4290504" cy="7821542"/>
            <a:chOff x="0" y="0"/>
            <a:chExt cx="1565187" cy="2853320"/>
          </a:xfrm>
        </p:grpSpPr>
        <p:sp>
          <p:nvSpPr>
            <p:cNvPr id="5" name="Freeform 5"/>
            <p:cNvSpPr/>
            <p:nvPr/>
          </p:nvSpPr>
          <p:spPr>
            <a:xfrm>
              <a:off x="0" y="0"/>
              <a:ext cx="1565188" cy="2853320"/>
            </a:xfrm>
            <a:custGeom>
              <a:avLst/>
              <a:gdLst/>
              <a:ahLst/>
              <a:cxnLst/>
              <a:rect l="l" t="t" r="r" b="b"/>
              <a:pathLst>
                <a:path w="1565188" h="2853320">
                  <a:moveTo>
                    <a:pt x="1440727" y="2853320"/>
                  </a:moveTo>
                  <a:lnTo>
                    <a:pt x="124460" y="2853320"/>
                  </a:lnTo>
                  <a:cubicBezTo>
                    <a:pt x="55880" y="2853320"/>
                    <a:pt x="0" y="2797440"/>
                    <a:pt x="0" y="2728860"/>
                  </a:cubicBezTo>
                  <a:lnTo>
                    <a:pt x="0" y="124460"/>
                  </a:lnTo>
                  <a:cubicBezTo>
                    <a:pt x="0" y="55880"/>
                    <a:pt x="55880" y="0"/>
                    <a:pt x="124460" y="0"/>
                  </a:cubicBezTo>
                  <a:lnTo>
                    <a:pt x="1440727" y="0"/>
                  </a:lnTo>
                  <a:cubicBezTo>
                    <a:pt x="1509307" y="0"/>
                    <a:pt x="1565188" y="55880"/>
                    <a:pt x="1565188" y="124460"/>
                  </a:cubicBezTo>
                  <a:lnTo>
                    <a:pt x="1565188" y="2728860"/>
                  </a:lnTo>
                  <a:cubicBezTo>
                    <a:pt x="1565188" y="2797440"/>
                    <a:pt x="1509307" y="2853320"/>
                    <a:pt x="1440727" y="2853320"/>
                  </a:cubicBezTo>
                  <a:close/>
                </a:path>
              </a:pathLst>
            </a:custGeom>
            <a:solidFill>
              <a:srgbClr val="2D2F30">
                <a:alpha val="30980"/>
              </a:srgbClr>
            </a:solidFill>
          </p:spPr>
        </p:sp>
      </p:grpSp>
      <p:grpSp>
        <p:nvGrpSpPr>
          <p:cNvPr id="6" name="Group 6"/>
          <p:cNvGrpSpPr>
            <a:grpSpLocks noChangeAspect="1"/>
          </p:cNvGrpSpPr>
          <p:nvPr/>
        </p:nvGrpSpPr>
        <p:grpSpPr>
          <a:xfrm>
            <a:off x="2247556" y="2331420"/>
            <a:ext cx="3678177" cy="3678177"/>
            <a:chOff x="0" y="0"/>
            <a:chExt cx="6350000" cy="6350000"/>
          </a:xfrm>
        </p:grpSpPr>
        <p:sp>
          <p:nvSpPr>
            <p:cNvPr id="7" name="Freeform 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50000" r="-50000"/>
              </a:stretch>
            </a:blipFill>
          </p:spPr>
        </p:sp>
        <p:sp>
          <p:nvSpPr>
            <p:cNvPr id="8" name="Freeform 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9" name="Group 9"/>
          <p:cNvGrpSpPr/>
          <p:nvPr/>
        </p:nvGrpSpPr>
        <p:grpSpPr>
          <a:xfrm>
            <a:off x="6966592" y="1982160"/>
            <a:ext cx="4290504" cy="7821542"/>
            <a:chOff x="0" y="0"/>
            <a:chExt cx="1565187" cy="2853320"/>
          </a:xfrm>
        </p:grpSpPr>
        <p:sp>
          <p:nvSpPr>
            <p:cNvPr id="10" name="Freeform 10"/>
            <p:cNvSpPr/>
            <p:nvPr/>
          </p:nvSpPr>
          <p:spPr>
            <a:xfrm>
              <a:off x="0" y="0"/>
              <a:ext cx="1565188" cy="2853320"/>
            </a:xfrm>
            <a:custGeom>
              <a:avLst/>
              <a:gdLst/>
              <a:ahLst/>
              <a:cxnLst/>
              <a:rect l="l" t="t" r="r" b="b"/>
              <a:pathLst>
                <a:path w="1565188" h="2853320">
                  <a:moveTo>
                    <a:pt x="1440727" y="2853320"/>
                  </a:moveTo>
                  <a:lnTo>
                    <a:pt x="124460" y="2853320"/>
                  </a:lnTo>
                  <a:cubicBezTo>
                    <a:pt x="55880" y="2853320"/>
                    <a:pt x="0" y="2797440"/>
                    <a:pt x="0" y="2728860"/>
                  </a:cubicBezTo>
                  <a:lnTo>
                    <a:pt x="0" y="124460"/>
                  </a:lnTo>
                  <a:cubicBezTo>
                    <a:pt x="0" y="55880"/>
                    <a:pt x="55880" y="0"/>
                    <a:pt x="124460" y="0"/>
                  </a:cubicBezTo>
                  <a:lnTo>
                    <a:pt x="1440727" y="0"/>
                  </a:lnTo>
                  <a:cubicBezTo>
                    <a:pt x="1509307" y="0"/>
                    <a:pt x="1565188" y="55880"/>
                    <a:pt x="1565188" y="124460"/>
                  </a:cubicBezTo>
                  <a:lnTo>
                    <a:pt x="1565188" y="2728860"/>
                  </a:lnTo>
                  <a:cubicBezTo>
                    <a:pt x="1565188" y="2797440"/>
                    <a:pt x="1509307" y="2853320"/>
                    <a:pt x="1440727" y="2853320"/>
                  </a:cubicBezTo>
                  <a:close/>
                </a:path>
              </a:pathLst>
            </a:custGeom>
            <a:solidFill>
              <a:srgbClr val="2D2F30">
                <a:alpha val="30980"/>
              </a:srgbClr>
            </a:solidFill>
          </p:spPr>
        </p:sp>
      </p:grpSp>
      <p:grpSp>
        <p:nvGrpSpPr>
          <p:cNvPr id="11" name="Group 11"/>
          <p:cNvGrpSpPr>
            <a:grpSpLocks noChangeAspect="1"/>
          </p:cNvGrpSpPr>
          <p:nvPr/>
        </p:nvGrpSpPr>
        <p:grpSpPr>
          <a:xfrm>
            <a:off x="7272755" y="2331420"/>
            <a:ext cx="3678177" cy="3678177"/>
            <a:chOff x="0" y="0"/>
            <a:chExt cx="6350000" cy="6350000"/>
          </a:xfrm>
        </p:grpSpPr>
        <p:sp>
          <p:nvSpPr>
            <p:cNvPr id="12" name="Freeform 1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a:stretch>
            </a:blipFill>
          </p:spPr>
        </p:sp>
        <p:sp>
          <p:nvSpPr>
            <p:cNvPr id="13" name="Freeform 1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14" name="Group 14"/>
          <p:cNvGrpSpPr/>
          <p:nvPr/>
        </p:nvGrpSpPr>
        <p:grpSpPr>
          <a:xfrm>
            <a:off x="12056104" y="1982160"/>
            <a:ext cx="4290504" cy="7821542"/>
            <a:chOff x="0" y="0"/>
            <a:chExt cx="1565187" cy="2853320"/>
          </a:xfrm>
        </p:grpSpPr>
        <p:sp>
          <p:nvSpPr>
            <p:cNvPr id="15" name="Freeform 15"/>
            <p:cNvSpPr/>
            <p:nvPr/>
          </p:nvSpPr>
          <p:spPr>
            <a:xfrm>
              <a:off x="0" y="0"/>
              <a:ext cx="1565188" cy="2853320"/>
            </a:xfrm>
            <a:custGeom>
              <a:avLst/>
              <a:gdLst/>
              <a:ahLst/>
              <a:cxnLst/>
              <a:rect l="l" t="t" r="r" b="b"/>
              <a:pathLst>
                <a:path w="1565188" h="2853320">
                  <a:moveTo>
                    <a:pt x="1440727" y="2853320"/>
                  </a:moveTo>
                  <a:lnTo>
                    <a:pt x="124460" y="2853320"/>
                  </a:lnTo>
                  <a:cubicBezTo>
                    <a:pt x="55880" y="2853320"/>
                    <a:pt x="0" y="2797440"/>
                    <a:pt x="0" y="2728860"/>
                  </a:cubicBezTo>
                  <a:lnTo>
                    <a:pt x="0" y="124460"/>
                  </a:lnTo>
                  <a:cubicBezTo>
                    <a:pt x="0" y="55880"/>
                    <a:pt x="55880" y="0"/>
                    <a:pt x="124460" y="0"/>
                  </a:cubicBezTo>
                  <a:lnTo>
                    <a:pt x="1440727" y="0"/>
                  </a:lnTo>
                  <a:cubicBezTo>
                    <a:pt x="1509307" y="0"/>
                    <a:pt x="1565188" y="55880"/>
                    <a:pt x="1565188" y="124460"/>
                  </a:cubicBezTo>
                  <a:lnTo>
                    <a:pt x="1565188" y="2728860"/>
                  </a:lnTo>
                  <a:cubicBezTo>
                    <a:pt x="1565188" y="2797440"/>
                    <a:pt x="1509307" y="2853320"/>
                    <a:pt x="1440727" y="2853320"/>
                  </a:cubicBezTo>
                  <a:close/>
                </a:path>
              </a:pathLst>
            </a:custGeom>
            <a:solidFill>
              <a:srgbClr val="2D2F30">
                <a:alpha val="30980"/>
              </a:srgbClr>
            </a:solidFill>
          </p:spPr>
        </p:sp>
      </p:grpSp>
      <p:grpSp>
        <p:nvGrpSpPr>
          <p:cNvPr id="16" name="Group 16"/>
          <p:cNvGrpSpPr>
            <a:grpSpLocks noChangeAspect="1"/>
          </p:cNvGrpSpPr>
          <p:nvPr/>
        </p:nvGrpSpPr>
        <p:grpSpPr>
          <a:xfrm>
            <a:off x="12362267" y="2331420"/>
            <a:ext cx="3678177" cy="3678177"/>
            <a:chOff x="0" y="0"/>
            <a:chExt cx="6350000" cy="6350000"/>
          </a:xfrm>
        </p:grpSpPr>
        <p:sp>
          <p:nvSpPr>
            <p:cNvPr id="17" name="Freeform 1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30041" r="-30041"/>
              </a:stretch>
            </a:blipFill>
          </p:spPr>
        </p:sp>
        <p:sp>
          <p:nvSpPr>
            <p:cNvPr id="18" name="Freeform 1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id="19" name="Freeform 19"/>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9"/>
            <a:stretch>
              <a:fillRect/>
            </a:stretch>
          </a:blipFill>
        </p:spPr>
      </p:sp>
      <p:sp>
        <p:nvSpPr>
          <p:cNvPr id="20" name="Freeform 20"/>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10"/>
            <a:stretch>
              <a:fillRect/>
            </a:stretch>
          </a:blipFill>
        </p:spPr>
      </p:sp>
      <p:sp>
        <p:nvSpPr>
          <p:cNvPr id="21" name="TextBox 21"/>
          <p:cNvSpPr txBox="1"/>
          <p:nvPr/>
        </p:nvSpPr>
        <p:spPr>
          <a:xfrm>
            <a:off x="611992" y="39382"/>
            <a:ext cx="17822323" cy="1685603"/>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Evaluation </a:t>
            </a:r>
          </a:p>
        </p:txBody>
      </p:sp>
      <p:sp>
        <p:nvSpPr>
          <p:cNvPr id="22" name="TextBox 22"/>
          <p:cNvSpPr txBox="1"/>
          <p:nvPr/>
        </p:nvSpPr>
        <p:spPr>
          <a:xfrm>
            <a:off x="2609980" y="6889474"/>
            <a:ext cx="2953329" cy="247396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Usability tests were conducted to ensure Jarvis provides an intuitive, user-friendly experience. This makes it easy for users to find train fares, estimate delays, and access contingency plans efficiently.</a:t>
            </a:r>
          </a:p>
        </p:txBody>
      </p:sp>
      <p:sp>
        <p:nvSpPr>
          <p:cNvPr id="23" name="TextBox 23"/>
          <p:cNvSpPr txBox="1"/>
          <p:nvPr/>
        </p:nvSpPr>
        <p:spPr>
          <a:xfrm>
            <a:off x="2289336" y="6309208"/>
            <a:ext cx="3594618" cy="4381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Usability Tests</a:t>
            </a:r>
          </a:p>
        </p:txBody>
      </p:sp>
      <p:sp>
        <p:nvSpPr>
          <p:cNvPr id="24" name="TextBox 24"/>
          <p:cNvSpPr txBox="1"/>
          <p:nvPr/>
        </p:nvSpPr>
        <p:spPr>
          <a:xfrm>
            <a:off x="7635179" y="6889474"/>
            <a:ext cx="2953329" cy="2197735"/>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Comprehensive unit tests were performed to verify the functionality and reliability of Jarvis's core features, including fare searches, delay estimations, and contingency plan generation.</a:t>
            </a:r>
          </a:p>
        </p:txBody>
      </p:sp>
      <p:sp>
        <p:nvSpPr>
          <p:cNvPr id="25" name="TextBox 25"/>
          <p:cNvSpPr txBox="1"/>
          <p:nvPr/>
        </p:nvSpPr>
        <p:spPr>
          <a:xfrm>
            <a:off x="7314534" y="6309208"/>
            <a:ext cx="3594618" cy="4381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Unit Testing</a:t>
            </a:r>
          </a:p>
        </p:txBody>
      </p:sp>
      <p:sp>
        <p:nvSpPr>
          <p:cNvPr id="26" name="TextBox 26"/>
          <p:cNvSpPr txBox="1"/>
          <p:nvPr/>
        </p:nvSpPr>
        <p:spPr>
          <a:xfrm>
            <a:off x="12724691" y="6889474"/>
            <a:ext cx="2953329" cy="2750185"/>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 Integration tests with the GUI were executed to confirm that Jarvis's user interface works smoothly with its backend systems, providing users with accurate and timely fare searches, delay estimations, and contingency plans in a user-friendly manner.</a:t>
            </a:r>
          </a:p>
        </p:txBody>
      </p:sp>
      <p:sp>
        <p:nvSpPr>
          <p:cNvPr id="27" name="TextBox 27"/>
          <p:cNvSpPr txBox="1"/>
          <p:nvPr/>
        </p:nvSpPr>
        <p:spPr>
          <a:xfrm>
            <a:off x="12404046" y="6309208"/>
            <a:ext cx="3594618" cy="4381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Integration Tests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4">
              <a:alphaModFix amt="49000"/>
            </a:blip>
            <a:stretch>
              <a:fillRect/>
            </a:stretch>
          </a:blipFill>
        </p:spPr>
      </p:sp>
      <p:sp>
        <p:nvSpPr>
          <p:cNvPr id="4" name="Freeform 4"/>
          <p:cNvSpPr/>
          <p:nvPr/>
        </p:nvSpPr>
        <p:spPr>
          <a:xfrm>
            <a:off x="1290620" y="3086100"/>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5" name="Freeform 5"/>
          <p:cNvSpPr/>
          <p:nvPr/>
        </p:nvSpPr>
        <p:spPr>
          <a:xfrm rot="-1090094" flipH="1">
            <a:off x="-1140533" y="6816250"/>
            <a:ext cx="10809757" cy="3592845"/>
          </a:xfrm>
          <a:custGeom>
            <a:avLst/>
            <a:gdLst/>
            <a:ahLst/>
            <a:cxnLst/>
            <a:rect l="l" t="t" r="r" b="b"/>
            <a:pathLst>
              <a:path w="10809757" h="3647137">
                <a:moveTo>
                  <a:pt x="10809758" y="0"/>
                </a:moveTo>
                <a:lnTo>
                  <a:pt x="0" y="0"/>
                </a:lnTo>
                <a:lnTo>
                  <a:pt x="0" y="3647137"/>
                </a:lnTo>
                <a:lnTo>
                  <a:pt x="10809758" y="3647137"/>
                </a:lnTo>
                <a:lnTo>
                  <a:pt x="10809758" y="0"/>
                </a:lnTo>
                <a:close/>
              </a:path>
            </a:pathLst>
          </a:custGeom>
          <a:blipFill>
            <a:blip r:embed="rId7"/>
            <a:stretch>
              <a:fillRect t="-3720" b="-3720"/>
            </a:stretch>
          </a:blipFill>
        </p:spPr>
      </p:sp>
      <p:sp>
        <p:nvSpPr>
          <p:cNvPr id="6" name="Freeform 6"/>
          <p:cNvSpPr/>
          <p:nvPr/>
        </p:nvSpPr>
        <p:spPr>
          <a:xfrm rot="-1415828" flipV="1">
            <a:off x="8304943" y="1193551"/>
            <a:ext cx="10925281" cy="3531470"/>
          </a:xfrm>
          <a:custGeom>
            <a:avLst/>
            <a:gdLst/>
            <a:ahLst/>
            <a:cxnLst/>
            <a:rect l="l" t="t" r="r" b="b"/>
            <a:pathLst>
              <a:path w="10925281" h="3531470">
                <a:moveTo>
                  <a:pt x="0" y="3531470"/>
                </a:moveTo>
                <a:lnTo>
                  <a:pt x="10925281" y="3531470"/>
                </a:lnTo>
                <a:lnTo>
                  <a:pt x="10925281" y="0"/>
                </a:lnTo>
                <a:lnTo>
                  <a:pt x="0" y="0"/>
                </a:lnTo>
                <a:lnTo>
                  <a:pt x="0" y="3531470"/>
                </a:lnTo>
                <a:close/>
              </a:path>
            </a:pathLst>
          </a:custGeom>
          <a:blipFill>
            <a:blip r:embed="rId7"/>
            <a:stretch>
              <a:fillRect l="-4" t="-6075" b="-6075"/>
            </a:stretch>
          </a:blipFill>
        </p:spPr>
      </p:sp>
      <p:sp>
        <p:nvSpPr>
          <p:cNvPr id="7" name="TextBox 7"/>
          <p:cNvSpPr txBox="1"/>
          <p:nvPr/>
        </p:nvSpPr>
        <p:spPr>
          <a:xfrm>
            <a:off x="1873636" y="4134219"/>
            <a:ext cx="17904444" cy="1809013"/>
          </a:xfrm>
          <a:prstGeom prst="rect">
            <a:avLst/>
          </a:prstGeom>
        </p:spPr>
        <p:txBody>
          <a:bodyPr lIns="0" tIns="0" rIns="0" bIns="0" rtlCol="0" anchor="t">
            <a:spAutoFit/>
          </a:bodyPr>
          <a:lstStyle/>
          <a:p>
            <a:pPr algn="l">
              <a:lnSpc>
                <a:spcPts val="14740"/>
              </a:lnSpc>
            </a:pPr>
            <a:r>
              <a:rPr lang="en-US" sz="10529" dirty="0">
                <a:solidFill>
                  <a:srgbClr val="A6A6A6"/>
                </a:solidFill>
                <a:latin typeface="Neue Machina Ultra-Bold"/>
              </a:rPr>
              <a:t>Demonstration…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290620" y="3086100"/>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rot="-1090094" flipH="1">
            <a:off x="-1140533" y="6816250"/>
            <a:ext cx="10809757" cy="3592845"/>
          </a:xfrm>
          <a:custGeom>
            <a:avLst/>
            <a:gdLst/>
            <a:ahLst/>
            <a:cxnLst/>
            <a:rect l="l" t="t" r="r" b="b"/>
            <a:pathLst>
              <a:path w="10809757" h="3647137">
                <a:moveTo>
                  <a:pt x="10809758" y="0"/>
                </a:moveTo>
                <a:lnTo>
                  <a:pt x="0" y="0"/>
                </a:lnTo>
                <a:lnTo>
                  <a:pt x="0" y="3647137"/>
                </a:lnTo>
                <a:lnTo>
                  <a:pt x="10809758" y="3647137"/>
                </a:lnTo>
                <a:lnTo>
                  <a:pt x="10809758" y="0"/>
                </a:lnTo>
                <a:close/>
              </a:path>
            </a:pathLst>
          </a:custGeom>
          <a:blipFill>
            <a:blip r:embed="rId6"/>
            <a:stretch>
              <a:fillRect t="-3720" b="-3720"/>
            </a:stretch>
          </a:blipFill>
        </p:spPr>
      </p:sp>
      <p:sp>
        <p:nvSpPr>
          <p:cNvPr id="6" name="Freeform 6"/>
          <p:cNvSpPr/>
          <p:nvPr/>
        </p:nvSpPr>
        <p:spPr>
          <a:xfrm rot="-1415828" flipV="1">
            <a:off x="8304943" y="1193551"/>
            <a:ext cx="10925281" cy="3531470"/>
          </a:xfrm>
          <a:custGeom>
            <a:avLst/>
            <a:gdLst/>
            <a:ahLst/>
            <a:cxnLst/>
            <a:rect l="l" t="t" r="r" b="b"/>
            <a:pathLst>
              <a:path w="10925281" h="3531470">
                <a:moveTo>
                  <a:pt x="0" y="3531470"/>
                </a:moveTo>
                <a:lnTo>
                  <a:pt x="10925281" y="3531470"/>
                </a:lnTo>
                <a:lnTo>
                  <a:pt x="10925281" y="0"/>
                </a:lnTo>
                <a:lnTo>
                  <a:pt x="0" y="0"/>
                </a:lnTo>
                <a:lnTo>
                  <a:pt x="0" y="3531470"/>
                </a:lnTo>
                <a:close/>
              </a:path>
            </a:pathLst>
          </a:custGeom>
          <a:blipFill>
            <a:blip r:embed="rId6"/>
            <a:stretch>
              <a:fillRect l="-4" t="-6075" b="-6075"/>
            </a:stretch>
          </a:blipFill>
        </p:spPr>
      </p:sp>
      <p:sp>
        <p:nvSpPr>
          <p:cNvPr id="7" name="TextBox 7"/>
          <p:cNvSpPr txBox="1"/>
          <p:nvPr/>
        </p:nvSpPr>
        <p:spPr>
          <a:xfrm>
            <a:off x="1873636" y="4134219"/>
            <a:ext cx="17904444" cy="1809013"/>
          </a:xfrm>
          <a:prstGeom prst="rect">
            <a:avLst/>
          </a:prstGeom>
        </p:spPr>
        <p:txBody>
          <a:bodyPr lIns="0" tIns="0" rIns="0" bIns="0" rtlCol="0" anchor="t">
            <a:spAutoFit/>
          </a:bodyPr>
          <a:lstStyle/>
          <a:p>
            <a:pPr algn="l">
              <a:lnSpc>
                <a:spcPts val="14740"/>
              </a:lnSpc>
            </a:pPr>
            <a:r>
              <a:rPr lang="en-US" sz="10529">
                <a:solidFill>
                  <a:srgbClr val="A6A6A6"/>
                </a:solidFill>
                <a:latin typeface="Neue Machina Ultra-Bold"/>
              </a:rPr>
              <a:t>ONE MORE THING...</a:t>
            </a:r>
          </a:p>
        </p:txBody>
      </p:sp>
    </p:spTree>
    <p:extLst>
      <p:ext uri="{BB962C8B-B14F-4D97-AF65-F5344CB8AC3E}">
        <p14:creationId xmlns:p14="http://schemas.microsoft.com/office/powerpoint/2010/main" val="129343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Freeform 6"/>
          <p:cNvSpPr/>
          <p:nvPr/>
        </p:nvSpPr>
        <p:spPr>
          <a:xfrm>
            <a:off x="13796034" y="913131"/>
            <a:ext cx="3463266" cy="4114800"/>
          </a:xfrm>
          <a:custGeom>
            <a:avLst/>
            <a:gdLst/>
            <a:ahLst/>
            <a:cxnLst/>
            <a:rect l="l" t="t" r="r" b="b"/>
            <a:pathLst>
              <a:path w="3463266" h="4114800">
                <a:moveTo>
                  <a:pt x="0" y="0"/>
                </a:moveTo>
                <a:lnTo>
                  <a:pt x="3463266" y="0"/>
                </a:lnTo>
                <a:lnTo>
                  <a:pt x="3463266" y="4114800"/>
                </a:lnTo>
                <a:lnTo>
                  <a:pt x="0" y="4114800"/>
                </a:lnTo>
                <a:lnTo>
                  <a:pt x="0" y="0"/>
                </a:lnTo>
                <a:close/>
              </a:path>
            </a:pathLst>
          </a:custGeom>
          <a:blipFill>
            <a:blip r:embed="rId9"/>
            <a:stretch>
              <a:fillRect/>
            </a:stretch>
          </a:blipFill>
        </p:spPr>
      </p:sp>
      <p:sp>
        <p:nvSpPr>
          <p:cNvPr id="7" name="TextBox 7"/>
          <p:cNvSpPr txBox="1"/>
          <p:nvPr/>
        </p:nvSpPr>
        <p:spPr>
          <a:xfrm>
            <a:off x="5069826" y="4085117"/>
            <a:ext cx="8148349" cy="3283656"/>
          </a:xfrm>
          <a:prstGeom prst="rect">
            <a:avLst/>
          </a:prstGeom>
        </p:spPr>
        <p:txBody>
          <a:bodyPr lIns="0" tIns="0" rIns="0" bIns="0" rtlCol="0" anchor="t">
            <a:spAutoFit/>
          </a:bodyPr>
          <a:lstStyle/>
          <a:p>
            <a:pPr algn="l">
              <a:lnSpc>
                <a:spcPts val="13667"/>
              </a:lnSpc>
            </a:pPr>
            <a:r>
              <a:rPr lang="en-US" sz="9762" dirty="0">
                <a:solidFill>
                  <a:srgbClr val="AAC1EB"/>
                </a:solidFill>
                <a:latin typeface="Neue Machina Ultra-Bold"/>
              </a:rPr>
              <a:t>Thank You!</a:t>
            </a:r>
            <a:endParaRPr lang="en-US" sz="6600" dirty="0">
              <a:solidFill>
                <a:srgbClr val="AAC1EB"/>
              </a:solidFill>
              <a:latin typeface="Neue Machina Ultra-Bold"/>
            </a:endParaRPr>
          </a:p>
          <a:p>
            <a:pPr algn="l">
              <a:lnSpc>
                <a:spcPts val="13667"/>
              </a:lnSpc>
            </a:pPr>
            <a:r>
              <a:rPr lang="en-US" sz="6600" dirty="0">
                <a:solidFill>
                  <a:srgbClr val="AAC1EB"/>
                </a:solidFill>
                <a:latin typeface="Neue Machina Ultra-Bold"/>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1164" y="3973154"/>
            <a:ext cx="9218676" cy="9218676"/>
          </a:xfrm>
          <a:custGeom>
            <a:avLst/>
            <a:gdLst/>
            <a:ahLst/>
            <a:cxnLst/>
            <a:rect l="l" t="t" r="r" b="b"/>
            <a:pathLst>
              <a:path w="9218676" h="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3340281" y="4276938"/>
            <a:ext cx="11607439" cy="11607439"/>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6" name="TextBox 6"/>
          <p:cNvSpPr txBox="1"/>
          <p:nvPr/>
        </p:nvSpPr>
        <p:spPr>
          <a:xfrm>
            <a:off x="3077851" y="1478408"/>
            <a:ext cx="12132298" cy="1171231"/>
          </a:xfrm>
          <a:prstGeom prst="rect">
            <a:avLst/>
          </a:prstGeom>
        </p:spPr>
        <p:txBody>
          <a:bodyPr lIns="0" tIns="0" rIns="0" bIns="0" rtlCol="0" anchor="t">
            <a:spAutoFit/>
          </a:bodyPr>
          <a:lstStyle/>
          <a:p>
            <a:pPr algn="ctr">
              <a:lnSpc>
                <a:spcPts val="9468"/>
              </a:lnSpc>
            </a:pPr>
            <a:r>
              <a:rPr lang="en-US" sz="6763">
                <a:solidFill>
                  <a:srgbClr val="FFFFFF"/>
                </a:solidFill>
                <a:latin typeface="Neue Machina Ultra-Bold"/>
              </a:rPr>
              <a:t>AGENDA</a:t>
            </a:r>
          </a:p>
        </p:txBody>
      </p:sp>
      <p:sp>
        <p:nvSpPr>
          <p:cNvPr id="7" name="Freeform 7"/>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6"/>
            <a:stretch>
              <a:fillRect/>
            </a:stretch>
          </a:blipFill>
        </p:spPr>
      </p:sp>
      <p:sp>
        <p:nvSpPr>
          <p:cNvPr id="9" name="Freeform 9"/>
          <p:cNvSpPr/>
          <p:nvPr/>
        </p:nvSpPr>
        <p:spPr>
          <a:xfrm>
            <a:off x="15788974" y="1621283"/>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7"/>
            <a:stretch>
              <a:fillRect/>
            </a:stretch>
          </a:blipFill>
        </p:spPr>
      </p:sp>
      <p:grpSp>
        <p:nvGrpSpPr>
          <p:cNvPr id="10" name="Group 10"/>
          <p:cNvGrpSpPr/>
          <p:nvPr/>
        </p:nvGrpSpPr>
        <p:grpSpPr>
          <a:xfrm>
            <a:off x="1798107" y="8582492"/>
            <a:ext cx="3216307" cy="1145809"/>
            <a:chOff x="0" y="0"/>
            <a:chExt cx="4288409" cy="1527746"/>
          </a:xfrm>
        </p:grpSpPr>
        <p:sp>
          <p:nvSpPr>
            <p:cNvPr id="11" name="Freeform 11"/>
            <p:cNvSpPr/>
            <p:nvPr/>
          </p:nvSpPr>
          <p:spPr>
            <a:xfrm>
              <a:off x="0" y="0"/>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41729" y="472084"/>
              <a:ext cx="3804952" cy="535952"/>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Medium"/>
                </a:rPr>
                <a:t>1-Concept Design</a:t>
              </a:r>
            </a:p>
          </p:txBody>
        </p:sp>
      </p:grpSp>
      <p:grpSp>
        <p:nvGrpSpPr>
          <p:cNvPr id="16" name="Group 16"/>
          <p:cNvGrpSpPr/>
          <p:nvPr/>
        </p:nvGrpSpPr>
        <p:grpSpPr>
          <a:xfrm>
            <a:off x="7537899" y="3997691"/>
            <a:ext cx="3216307" cy="1145809"/>
            <a:chOff x="-9800" y="15983"/>
            <a:chExt cx="4288409" cy="1527746"/>
          </a:xfrm>
        </p:grpSpPr>
        <p:sp>
          <p:nvSpPr>
            <p:cNvPr id="17" name="Freeform 17"/>
            <p:cNvSpPr/>
            <p:nvPr/>
          </p:nvSpPr>
          <p:spPr>
            <a:xfrm>
              <a:off x="-9800" y="15983"/>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373827" y="186333"/>
              <a:ext cx="3672854" cy="1121078"/>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Medium"/>
                </a:rPr>
                <a:t>3-System Architecture</a:t>
              </a:r>
            </a:p>
          </p:txBody>
        </p:sp>
      </p:grpSp>
      <p:grpSp>
        <p:nvGrpSpPr>
          <p:cNvPr id="19" name="Group 19"/>
          <p:cNvGrpSpPr/>
          <p:nvPr/>
        </p:nvGrpSpPr>
        <p:grpSpPr>
          <a:xfrm>
            <a:off x="11993842" y="5506767"/>
            <a:ext cx="3216307" cy="1145809"/>
            <a:chOff x="0" y="0"/>
            <a:chExt cx="4288409" cy="1527746"/>
          </a:xfrm>
        </p:grpSpPr>
        <p:sp>
          <p:nvSpPr>
            <p:cNvPr id="20" name="Freeform 20"/>
            <p:cNvSpPr/>
            <p:nvPr/>
          </p:nvSpPr>
          <p:spPr>
            <a:xfrm>
              <a:off x="0" y="0"/>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241728" y="443619"/>
              <a:ext cx="3804952" cy="539722"/>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Medium"/>
                </a:rPr>
                <a:t>4-Main Features</a:t>
              </a:r>
            </a:p>
          </p:txBody>
        </p:sp>
      </p:grpSp>
      <p:grpSp>
        <p:nvGrpSpPr>
          <p:cNvPr id="28" name="Group 28"/>
          <p:cNvGrpSpPr/>
          <p:nvPr/>
        </p:nvGrpSpPr>
        <p:grpSpPr>
          <a:xfrm>
            <a:off x="13273768" y="8582492"/>
            <a:ext cx="3216307" cy="1145809"/>
            <a:chOff x="0" y="0"/>
            <a:chExt cx="4288409" cy="1527746"/>
          </a:xfrm>
        </p:grpSpPr>
        <p:sp>
          <p:nvSpPr>
            <p:cNvPr id="29" name="Freeform 29"/>
            <p:cNvSpPr/>
            <p:nvPr/>
          </p:nvSpPr>
          <p:spPr>
            <a:xfrm>
              <a:off x="0" y="0"/>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TextBox 30"/>
            <p:cNvSpPr txBox="1"/>
            <p:nvPr/>
          </p:nvSpPr>
          <p:spPr>
            <a:xfrm>
              <a:off x="241729" y="462285"/>
              <a:ext cx="3804952" cy="535952"/>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Medium"/>
                </a:rPr>
                <a:t>5-Evaluation</a:t>
              </a:r>
            </a:p>
          </p:txBody>
        </p:sp>
      </p:grpSp>
      <p:sp>
        <p:nvSpPr>
          <p:cNvPr id="31" name="Freeform 31"/>
          <p:cNvSpPr/>
          <p:nvPr/>
        </p:nvSpPr>
        <p:spPr>
          <a:xfrm>
            <a:off x="6174378" y="7015842"/>
            <a:ext cx="5935211" cy="2592186"/>
          </a:xfrm>
          <a:custGeom>
            <a:avLst/>
            <a:gdLst/>
            <a:ahLst/>
            <a:cxnLst/>
            <a:rect l="l" t="t" r="r" b="b"/>
            <a:pathLst>
              <a:path w="5935211" h="2592186">
                <a:moveTo>
                  <a:pt x="0" y="0"/>
                </a:moveTo>
                <a:lnTo>
                  <a:pt x="5935211" y="0"/>
                </a:lnTo>
                <a:lnTo>
                  <a:pt x="5935211" y="2592186"/>
                </a:lnTo>
                <a:lnTo>
                  <a:pt x="0" y="2592186"/>
                </a:lnTo>
                <a:lnTo>
                  <a:pt x="0" y="0"/>
                </a:lnTo>
                <a:close/>
              </a:path>
            </a:pathLst>
          </a:custGeom>
          <a:blipFill>
            <a:blip r:embed="rId10"/>
            <a:stretch>
              <a:fillRect/>
            </a:stretch>
          </a:blipFill>
        </p:spPr>
      </p:sp>
      <p:grpSp>
        <p:nvGrpSpPr>
          <p:cNvPr id="32" name="Group 16">
            <a:extLst>
              <a:ext uri="{FF2B5EF4-FFF2-40B4-BE49-F238E27FC236}">
                <a16:creationId xmlns:a16="http://schemas.microsoft.com/office/drawing/2014/main" id="{CBA3E16B-3CD3-7E12-71BD-B90EC14E8514}"/>
              </a:ext>
            </a:extLst>
          </p:cNvPr>
          <p:cNvGrpSpPr/>
          <p:nvPr/>
        </p:nvGrpSpPr>
        <p:grpSpPr>
          <a:xfrm>
            <a:off x="3210105" y="5506767"/>
            <a:ext cx="3216307" cy="1145809"/>
            <a:chOff x="-9800" y="15983"/>
            <a:chExt cx="4288409" cy="1527746"/>
          </a:xfrm>
        </p:grpSpPr>
        <p:sp>
          <p:nvSpPr>
            <p:cNvPr id="33" name="Freeform 17">
              <a:extLst>
                <a:ext uri="{FF2B5EF4-FFF2-40B4-BE49-F238E27FC236}">
                  <a16:creationId xmlns:a16="http://schemas.microsoft.com/office/drawing/2014/main" id="{626ADFB1-967C-AE17-CCA3-1D32D8A59BC8}"/>
                </a:ext>
              </a:extLst>
            </p:cNvPr>
            <p:cNvSpPr/>
            <p:nvPr/>
          </p:nvSpPr>
          <p:spPr>
            <a:xfrm>
              <a:off x="-9800" y="15983"/>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TextBox 18">
              <a:extLst>
                <a:ext uri="{FF2B5EF4-FFF2-40B4-BE49-F238E27FC236}">
                  <a16:creationId xmlns:a16="http://schemas.microsoft.com/office/drawing/2014/main" id="{13005215-8DB7-B641-017B-15944BB3B07E}"/>
                </a:ext>
              </a:extLst>
            </p:cNvPr>
            <p:cNvSpPr txBox="1"/>
            <p:nvPr/>
          </p:nvSpPr>
          <p:spPr>
            <a:xfrm>
              <a:off x="373827" y="186332"/>
              <a:ext cx="3672854" cy="1121078"/>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Medium"/>
                </a:rPr>
                <a:t>2-Actual GUI Design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17566" y="7200900"/>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33898" y="-47929"/>
            <a:ext cx="18897102" cy="17478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Concept Design</a:t>
            </a:r>
          </a:p>
        </p:txBody>
      </p:sp>
      <p:sp>
        <p:nvSpPr>
          <p:cNvPr id="9" name="TextBox 9"/>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pic>
        <p:nvPicPr>
          <p:cNvPr id="1026" name="Picture 2">
            <a:extLst>
              <a:ext uri="{FF2B5EF4-FFF2-40B4-BE49-F238E27FC236}">
                <a16:creationId xmlns:a16="http://schemas.microsoft.com/office/drawing/2014/main" id="{79589668-013E-F5B4-7395-B5B572450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9374" y="1644151"/>
            <a:ext cx="12442182" cy="7135617"/>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7"/>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7"/>
            <a:stretch>
              <a:fillRect/>
            </a:stretch>
          </a:blipFill>
        </p:spPr>
      </p:sp>
      <p:sp>
        <p:nvSpPr>
          <p:cNvPr id="6" name="Freeform 6"/>
          <p:cNvSpPr/>
          <p:nvPr/>
        </p:nvSpPr>
        <p:spPr>
          <a:xfrm>
            <a:off x="14499582" y="773275"/>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8"/>
            <a:stretch>
              <a:fillRect/>
            </a:stretch>
          </a:blipFill>
        </p:spPr>
        <p:txBody>
          <a:bodyPr/>
          <a:lstStyle/>
          <a:p>
            <a:endParaRPr lang="en-US" dirty="0"/>
          </a:p>
        </p:txBody>
      </p:sp>
      <p:sp>
        <p:nvSpPr>
          <p:cNvPr id="11" name="Freeform 11"/>
          <p:cNvSpPr/>
          <p:nvPr/>
        </p:nvSpPr>
        <p:spPr>
          <a:xfrm rot="837073">
            <a:off x="9740061" y="8055148"/>
            <a:ext cx="10061068" cy="3647137"/>
          </a:xfrm>
          <a:custGeom>
            <a:avLst/>
            <a:gdLst/>
            <a:ahLst/>
            <a:cxnLst/>
            <a:rect l="l" t="t" r="r" b="b"/>
            <a:pathLst>
              <a:path w="10061068" h="3647137">
                <a:moveTo>
                  <a:pt x="0" y="0"/>
                </a:moveTo>
                <a:lnTo>
                  <a:pt x="10061068" y="0"/>
                </a:lnTo>
                <a:lnTo>
                  <a:pt x="10061068" y="3647137"/>
                </a:lnTo>
                <a:lnTo>
                  <a:pt x="0" y="3647137"/>
                </a:lnTo>
                <a:lnTo>
                  <a:pt x="0" y="0"/>
                </a:lnTo>
                <a:close/>
              </a:path>
            </a:pathLst>
          </a:custGeom>
          <a:blipFill>
            <a:blip r:embed="rId9"/>
            <a:stretch>
              <a:fillRect/>
            </a:stretch>
          </a:blipFill>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EFEF947-3407-BA1C-0ED2-EFC66F961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98" y="1761084"/>
            <a:ext cx="13578215" cy="6179604"/>
          </a:xfrm>
          <a:prstGeom prst="rect">
            <a:avLst/>
          </a:prstGeom>
        </p:spPr>
      </p:pic>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317566" y="7200900"/>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9582" y="773275"/>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7"/>
            <a:stretch>
              <a:fillRect/>
            </a:stretch>
          </a:blipFill>
        </p:spPr>
      </p:sp>
      <p:sp>
        <p:nvSpPr>
          <p:cNvPr id="7" name="Freeform 7"/>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8" name="TextBox 8"/>
          <p:cNvSpPr txBox="1"/>
          <p:nvPr/>
        </p:nvSpPr>
        <p:spPr>
          <a:xfrm>
            <a:off x="533898" y="-47929"/>
            <a:ext cx="18897102" cy="17478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GUI Design-Welcoming</a:t>
            </a:r>
          </a:p>
        </p:txBody>
      </p:sp>
      <p:sp>
        <p:nvSpPr>
          <p:cNvPr id="9" name="TextBox 9"/>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sp>
        <p:nvSpPr>
          <p:cNvPr id="10" name="TextBox 10"/>
          <p:cNvSpPr txBox="1"/>
          <p:nvPr/>
        </p:nvSpPr>
        <p:spPr>
          <a:xfrm>
            <a:off x="112438" y="7887918"/>
            <a:ext cx="7717447" cy="2820431"/>
          </a:xfrm>
          <a:prstGeom prst="rect">
            <a:avLst/>
          </a:prstGeom>
        </p:spPr>
        <p:txBody>
          <a:bodyPr lIns="0" tIns="0" rIns="0" bIns="0" rtlCol="0" anchor="t">
            <a:spAutoFit/>
          </a:bodyPr>
          <a:lstStyle/>
          <a:p>
            <a:pPr algn="l">
              <a:lnSpc>
                <a:spcPts val="4483"/>
              </a:lnSpc>
            </a:pPr>
            <a:r>
              <a:rPr lang="en-US" sz="3202" dirty="0">
                <a:solidFill>
                  <a:srgbClr val="FFFFFF"/>
                </a:solidFill>
                <a:latin typeface="Montserrat Bold Italics"/>
              </a:rPr>
              <a:t>Eye-Catching Details</a:t>
            </a:r>
          </a:p>
          <a:p>
            <a:pPr marL="691495" lvl="1" indent="-345748" algn="l">
              <a:lnSpc>
                <a:spcPts val="4483"/>
              </a:lnSpc>
              <a:buFont typeface="Arial"/>
              <a:buChar char="•"/>
            </a:pPr>
            <a:r>
              <a:rPr lang="en-US" sz="3202" dirty="0" err="1">
                <a:solidFill>
                  <a:srgbClr val="FFFFFF"/>
                </a:solidFill>
                <a:latin typeface="Montserrat Italics"/>
              </a:rPr>
              <a:t>Personalised</a:t>
            </a:r>
            <a:r>
              <a:rPr lang="en-US" sz="3202" dirty="0">
                <a:solidFill>
                  <a:srgbClr val="FFFFFF"/>
                </a:solidFill>
                <a:latin typeface="Montserrat Italics"/>
              </a:rPr>
              <a:t> welcoming message</a:t>
            </a:r>
          </a:p>
          <a:p>
            <a:pPr marL="691495" lvl="1" indent="-345748" algn="l">
              <a:lnSpc>
                <a:spcPts val="4483"/>
              </a:lnSpc>
              <a:buFont typeface="Arial"/>
              <a:buChar char="•"/>
            </a:pPr>
            <a:r>
              <a:rPr lang="en-US" sz="3202" dirty="0">
                <a:solidFill>
                  <a:srgbClr val="FFFFFF"/>
                </a:solidFill>
                <a:latin typeface="Montserrat Italics"/>
              </a:rPr>
              <a:t>Shortcut buttons</a:t>
            </a:r>
          </a:p>
          <a:p>
            <a:pPr algn="ctr">
              <a:lnSpc>
                <a:spcPts val="4483"/>
              </a:lnSpc>
            </a:pPr>
            <a:endParaRPr lang="en-US" sz="3202" dirty="0">
              <a:solidFill>
                <a:srgbClr val="FFFFFF"/>
              </a:solidFill>
              <a:latin typeface="Montserrat Italics"/>
            </a:endParaRPr>
          </a:p>
          <a:p>
            <a:pPr algn="ctr">
              <a:lnSpc>
                <a:spcPts val="4483"/>
              </a:lnSpc>
              <a:spcBef>
                <a:spcPct val="0"/>
              </a:spcBef>
            </a:pPr>
            <a:endParaRPr lang="en-US" sz="3202" dirty="0">
              <a:solidFill>
                <a:srgbClr val="FFFFFF"/>
              </a:solidFill>
              <a:latin typeface="Montserrat Italics"/>
            </a:endParaRPr>
          </a:p>
        </p:txBody>
      </p:sp>
      <p:sp>
        <p:nvSpPr>
          <p:cNvPr id="11" name="Freeform 11"/>
          <p:cNvSpPr/>
          <p:nvPr/>
        </p:nvSpPr>
        <p:spPr>
          <a:xfrm rot="837073">
            <a:off x="8303451" y="7785204"/>
            <a:ext cx="10061068" cy="3647137"/>
          </a:xfrm>
          <a:custGeom>
            <a:avLst/>
            <a:gdLst/>
            <a:ahLst/>
            <a:cxnLst/>
            <a:rect l="l" t="t" r="r" b="b"/>
            <a:pathLst>
              <a:path w="10061068" h="3647137">
                <a:moveTo>
                  <a:pt x="0" y="0"/>
                </a:moveTo>
                <a:lnTo>
                  <a:pt x="10061068" y="0"/>
                </a:lnTo>
                <a:lnTo>
                  <a:pt x="10061068" y="3647137"/>
                </a:lnTo>
                <a:lnTo>
                  <a:pt x="0" y="3647137"/>
                </a:lnTo>
                <a:lnTo>
                  <a:pt x="0" y="0"/>
                </a:lnTo>
                <a:close/>
              </a:path>
            </a:pathLst>
          </a:custGeom>
          <a:blipFill>
            <a:blip r:embed="rId9"/>
            <a:stretch>
              <a:fillRect/>
            </a:stretch>
          </a:blipFill>
        </p:spPr>
      </p:sp>
    </p:spTree>
    <p:extLst>
      <p:ext uri="{BB962C8B-B14F-4D97-AF65-F5344CB8AC3E}">
        <p14:creationId xmlns:p14="http://schemas.microsoft.com/office/powerpoint/2010/main" val="359740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BED27C8-DE2F-83D4-50D4-B5AEA574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26" y="1600625"/>
            <a:ext cx="11917438" cy="8611802"/>
          </a:xfrm>
          <a:prstGeom prst="rect">
            <a:avLst/>
          </a:prstGeom>
        </p:spPr>
      </p:pic>
      <p:sp>
        <p:nvSpPr>
          <p:cNvPr id="3" name="Freeform 3"/>
          <p:cNvSpPr/>
          <p:nvPr/>
        </p:nvSpPr>
        <p:spPr>
          <a:xfrm>
            <a:off x="-6952302" y="1786079"/>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8990109" y="1617021"/>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sp>
        <p:nvSpPr>
          <p:cNvPr id="7" name="TextBox 7"/>
          <p:cNvSpPr txBox="1"/>
          <p:nvPr/>
        </p:nvSpPr>
        <p:spPr>
          <a:xfrm>
            <a:off x="533898" y="-47929"/>
            <a:ext cx="19354302" cy="17310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GUI Design-Conversation</a:t>
            </a:r>
          </a:p>
        </p:txBody>
      </p:sp>
      <p:sp>
        <p:nvSpPr>
          <p:cNvPr id="8" name="TextBox 8"/>
          <p:cNvSpPr txBox="1"/>
          <p:nvPr/>
        </p:nvSpPr>
        <p:spPr>
          <a:xfrm>
            <a:off x="12810265" y="4914900"/>
            <a:ext cx="5158061" cy="5727978"/>
          </a:xfrm>
          <a:prstGeom prst="rect">
            <a:avLst/>
          </a:prstGeom>
        </p:spPr>
        <p:txBody>
          <a:bodyPr lIns="0" tIns="0" rIns="0" bIns="0" rtlCol="0" anchor="t">
            <a:spAutoFit/>
          </a:bodyPr>
          <a:lstStyle/>
          <a:p>
            <a:pPr algn="l">
              <a:lnSpc>
                <a:spcPts val="4483"/>
              </a:lnSpc>
            </a:pPr>
            <a:r>
              <a:rPr lang="en-US" sz="3202" dirty="0">
                <a:solidFill>
                  <a:srgbClr val="FFFFFF"/>
                </a:solidFill>
                <a:latin typeface="Montserrat Bold Italics"/>
              </a:rPr>
              <a:t>Features</a:t>
            </a:r>
          </a:p>
          <a:p>
            <a:pPr marL="691496" lvl="1" indent="-345748" algn="l">
              <a:lnSpc>
                <a:spcPts val="4483"/>
              </a:lnSpc>
              <a:buFont typeface="Arial"/>
              <a:buChar char="•"/>
            </a:pPr>
            <a:r>
              <a:rPr lang="en-US" sz="3202" dirty="0">
                <a:solidFill>
                  <a:srgbClr val="FFFFFF"/>
                </a:solidFill>
                <a:latin typeface="Montserrat"/>
              </a:rPr>
              <a:t>Provides overall vital information</a:t>
            </a:r>
          </a:p>
          <a:p>
            <a:pPr marL="691496" lvl="1" indent="-345748" algn="l">
              <a:lnSpc>
                <a:spcPts val="4483"/>
              </a:lnSpc>
              <a:buFont typeface="Arial"/>
              <a:buChar char="•"/>
            </a:pPr>
            <a:r>
              <a:rPr lang="en-US" sz="3202" dirty="0">
                <a:solidFill>
                  <a:srgbClr val="FFFFFF"/>
                </a:solidFill>
                <a:latin typeface="Montserrat"/>
              </a:rPr>
              <a:t>Predicts train delay and return time</a:t>
            </a:r>
          </a:p>
          <a:p>
            <a:pPr marL="691496" lvl="1" indent="-345748">
              <a:lnSpc>
                <a:spcPts val="4483"/>
              </a:lnSpc>
              <a:buFont typeface="Arial"/>
              <a:buChar char="•"/>
            </a:pPr>
            <a:r>
              <a:rPr lang="en-US" sz="3200" dirty="0">
                <a:solidFill>
                  <a:srgbClr val="FFFFFF"/>
                </a:solidFill>
                <a:latin typeface="Montserrat Italics"/>
              </a:rPr>
              <a:t>Appropriate message color coding</a:t>
            </a:r>
            <a:endParaRPr lang="en-US" sz="3202" dirty="0">
              <a:solidFill>
                <a:srgbClr val="FFFFFF"/>
              </a:solidFill>
              <a:latin typeface="Montserrat"/>
            </a:endParaRPr>
          </a:p>
          <a:p>
            <a:pPr algn="ctr">
              <a:lnSpc>
                <a:spcPts val="4483"/>
              </a:lnSpc>
            </a:pPr>
            <a:endParaRPr lang="en-US" sz="3202" dirty="0">
              <a:solidFill>
                <a:srgbClr val="FFFFFF"/>
              </a:solidFill>
              <a:latin typeface="Montserrat"/>
            </a:endParaRPr>
          </a:p>
          <a:p>
            <a:pPr algn="ctr">
              <a:lnSpc>
                <a:spcPts val="4483"/>
              </a:lnSpc>
              <a:spcBef>
                <a:spcPct val="0"/>
              </a:spcBef>
            </a:pPr>
            <a:endParaRPr lang="en-US" sz="3202" dirty="0">
              <a:solidFill>
                <a:srgbClr val="FFFFFF"/>
              </a:solidFill>
              <a:latin typeface="Montserrat"/>
            </a:endParaRPr>
          </a:p>
        </p:txBody>
      </p:sp>
      <p:sp>
        <p:nvSpPr>
          <p:cNvPr id="9" name="Freeform 9"/>
          <p:cNvSpPr/>
          <p:nvPr/>
        </p:nvSpPr>
        <p:spPr>
          <a:xfrm rot="-2839841" flipH="1">
            <a:off x="14072410" y="-599289"/>
            <a:ext cx="4184046" cy="8671597"/>
          </a:xfrm>
          <a:custGeom>
            <a:avLst/>
            <a:gdLst/>
            <a:ahLst/>
            <a:cxnLst/>
            <a:rect l="l" t="t" r="r" b="b"/>
            <a:pathLst>
              <a:path w="4184046" h="8671597">
                <a:moveTo>
                  <a:pt x="4184045" y="0"/>
                </a:moveTo>
                <a:lnTo>
                  <a:pt x="0" y="0"/>
                </a:lnTo>
                <a:lnTo>
                  <a:pt x="0" y="8671597"/>
                </a:lnTo>
                <a:lnTo>
                  <a:pt x="4184045" y="8671597"/>
                </a:lnTo>
                <a:lnTo>
                  <a:pt x="4184045" y="0"/>
                </a:lnTo>
                <a:close/>
              </a:path>
            </a:pathLst>
          </a:custGeom>
          <a:blipFill>
            <a:blip r:embed="rId7"/>
            <a:stretch>
              <a:fillRect/>
            </a:stretch>
          </a:blipFill>
        </p:spPr>
      </p:sp>
      <p:sp>
        <p:nvSpPr>
          <p:cNvPr id="10" name="Freeform 10"/>
          <p:cNvSpPr/>
          <p:nvPr/>
        </p:nvSpPr>
        <p:spPr>
          <a:xfrm>
            <a:off x="-6718474" y="81915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Freeform 3"/>
          <p:cNvSpPr/>
          <p:nvPr/>
        </p:nvSpPr>
        <p:spPr>
          <a:xfrm>
            <a:off x="-6952302" y="1786079"/>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8990109" y="1617021"/>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sp>
        <p:nvSpPr>
          <p:cNvPr id="7" name="TextBox 7"/>
          <p:cNvSpPr txBox="1"/>
          <p:nvPr/>
        </p:nvSpPr>
        <p:spPr>
          <a:xfrm>
            <a:off x="533898" y="-47929"/>
            <a:ext cx="19354302" cy="17310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Architecture-Part A</a:t>
            </a:r>
          </a:p>
        </p:txBody>
      </p:sp>
      <p:pic>
        <p:nvPicPr>
          <p:cNvPr id="2" name="Picture 1">
            <a:extLst>
              <a:ext uri="{FF2B5EF4-FFF2-40B4-BE49-F238E27FC236}">
                <a16:creationId xmlns:a16="http://schemas.microsoft.com/office/drawing/2014/main" id="{B69FDBF8-8D56-503E-67C8-19AE2EA842B6}"/>
              </a:ext>
            </a:extLst>
          </p:cNvPr>
          <p:cNvPicPr>
            <a:picLocks noChangeAspect="1"/>
          </p:cNvPicPr>
          <p:nvPr/>
        </p:nvPicPr>
        <p:blipFill>
          <a:blip r:embed="rId6"/>
          <a:stretch>
            <a:fillRect/>
          </a:stretch>
        </p:blipFill>
        <p:spPr>
          <a:xfrm>
            <a:off x="3401128" y="1755136"/>
            <a:ext cx="9771857" cy="8174428"/>
          </a:xfrm>
          <a:prstGeom prst="rect">
            <a:avLst/>
          </a:prstGeom>
        </p:spPr>
      </p:pic>
      <p:sp>
        <p:nvSpPr>
          <p:cNvPr id="10" name="Freeform 10"/>
          <p:cNvSpPr/>
          <p:nvPr/>
        </p:nvSpPr>
        <p:spPr>
          <a:xfrm>
            <a:off x="-4648200" y="72009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7"/>
            <a:stretch>
              <a:fillRect/>
            </a:stretch>
          </a:blipFill>
        </p:spPr>
      </p:sp>
      <p:sp>
        <p:nvSpPr>
          <p:cNvPr id="9" name="Freeform 9"/>
          <p:cNvSpPr/>
          <p:nvPr/>
        </p:nvSpPr>
        <p:spPr>
          <a:xfrm rot="-2839841" flipH="1">
            <a:off x="14058426" y="-441943"/>
            <a:ext cx="4184046" cy="8671597"/>
          </a:xfrm>
          <a:custGeom>
            <a:avLst/>
            <a:gdLst/>
            <a:ahLst/>
            <a:cxnLst/>
            <a:rect l="l" t="t" r="r" b="b"/>
            <a:pathLst>
              <a:path w="4184046" h="8671597">
                <a:moveTo>
                  <a:pt x="4184045" y="0"/>
                </a:moveTo>
                <a:lnTo>
                  <a:pt x="0" y="0"/>
                </a:lnTo>
                <a:lnTo>
                  <a:pt x="0" y="8671597"/>
                </a:lnTo>
                <a:lnTo>
                  <a:pt x="4184045" y="8671597"/>
                </a:lnTo>
                <a:lnTo>
                  <a:pt x="4184045" y="0"/>
                </a:lnTo>
                <a:close/>
              </a:path>
            </a:pathLst>
          </a:custGeom>
          <a:blipFill>
            <a:blip r:embed="rId8"/>
            <a:stretch>
              <a:fillRect/>
            </a:stretch>
          </a:blipFill>
        </p:spPr>
      </p:sp>
    </p:spTree>
    <p:extLst>
      <p:ext uri="{BB962C8B-B14F-4D97-AF65-F5344CB8AC3E}">
        <p14:creationId xmlns:p14="http://schemas.microsoft.com/office/powerpoint/2010/main" val="338951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Freeform 3"/>
          <p:cNvSpPr/>
          <p:nvPr/>
        </p:nvSpPr>
        <p:spPr>
          <a:xfrm>
            <a:off x="-6952302" y="1786079"/>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8990109" y="1617021"/>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sp>
        <p:nvSpPr>
          <p:cNvPr id="7" name="TextBox 7"/>
          <p:cNvSpPr txBox="1"/>
          <p:nvPr/>
        </p:nvSpPr>
        <p:spPr>
          <a:xfrm>
            <a:off x="533898" y="-47929"/>
            <a:ext cx="19354302" cy="17310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Architecture-Part B</a:t>
            </a:r>
          </a:p>
        </p:txBody>
      </p:sp>
      <p:pic>
        <p:nvPicPr>
          <p:cNvPr id="6" name="Picture 5">
            <a:extLst>
              <a:ext uri="{FF2B5EF4-FFF2-40B4-BE49-F238E27FC236}">
                <a16:creationId xmlns:a16="http://schemas.microsoft.com/office/drawing/2014/main" id="{714C87C9-1EEB-27C8-F0C8-39D4934F6D6E}"/>
              </a:ext>
            </a:extLst>
          </p:cNvPr>
          <p:cNvPicPr>
            <a:picLocks noChangeAspect="1"/>
          </p:cNvPicPr>
          <p:nvPr/>
        </p:nvPicPr>
        <p:blipFill>
          <a:blip r:embed="rId6"/>
          <a:stretch>
            <a:fillRect/>
          </a:stretch>
        </p:blipFill>
        <p:spPr>
          <a:xfrm>
            <a:off x="3649629" y="1689491"/>
            <a:ext cx="9597574" cy="8028635"/>
          </a:xfrm>
          <a:prstGeom prst="rect">
            <a:avLst/>
          </a:prstGeom>
        </p:spPr>
      </p:pic>
      <p:sp>
        <p:nvSpPr>
          <p:cNvPr id="9" name="Freeform 9"/>
          <p:cNvSpPr/>
          <p:nvPr/>
        </p:nvSpPr>
        <p:spPr>
          <a:xfrm rot="-2839841" flipH="1">
            <a:off x="14072410" y="-599289"/>
            <a:ext cx="4184046" cy="8671597"/>
          </a:xfrm>
          <a:custGeom>
            <a:avLst/>
            <a:gdLst/>
            <a:ahLst/>
            <a:cxnLst/>
            <a:rect l="l" t="t" r="r" b="b"/>
            <a:pathLst>
              <a:path w="4184046" h="8671597">
                <a:moveTo>
                  <a:pt x="4184045" y="0"/>
                </a:moveTo>
                <a:lnTo>
                  <a:pt x="0" y="0"/>
                </a:lnTo>
                <a:lnTo>
                  <a:pt x="0" y="8671597"/>
                </a:lnTo>
                <a:lnTo>
                  <a:pt x="4184045" y="8671597"/>
                </a:lnTo>
                <a:lnTo>
                  <a:pt x="4184045" y="0"/>
                </a:lnTo>
                <a:close/>
              </a:path>
            </a:pathLst>
          </a:custGeom>
          <a:blipFill>
            <a:blip r:embed="rId7"/>
            <a:stretch>
              <a:fillRect/>
            </a:stretch>
          </a:blipFill>
        </p:spPr>
      </p:sp>
      <p:sp>
        <p:nvSpPr>
          <p:cNvPr id="10" name="Freeform 10"/>
          <p:cNvSpPr/>
          <p:nvPr/>
        </p:nvSpPr>
        <p:spPr>
          <a:xfrm>
            <a:off x="-3816311" y="70485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8"/>
            <a:stretch>
              <a:fillRect/>
            </a:stretch>
          </a:blipFill>
        </p:spPr>
      </p:sp>
    </p:spTree>
    <p:extLst>
      <p:ext uri="{BB962C8B-B14F-4D97-AF65-F5344CB8AC3E}">
        <p14:creationId xmlns:p14="http://schemas.microsoft.com/office/powerpoint/2010/main" val="157722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Freeform 3"/>
          <p:cNvSpPr/>
          <p:nvPr/>
        </p:nvSpPr>
        <p:spPr>
          <a:xfrm>
            <a:off x="-6952302" y="1786079"/>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8990109" y="1617021"/>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34825" y="8345331"/>
            <a:ext cx="9352067" cy="440790"/>
          </a:xfrm>
          <a:prstGeom prst="rect">
            <a:avLst/>
          </a:prstGeom>
        </p:spPr>
        <p:txBody>
          <a:bodyPr lIns="0" tIns="0" rIns="0" bIns="0" rtlCol="0" anchor="t">
            <a:spAutoFit/>
          </a:bodyPr>
          <a:lstStyle/>
          <a:p>
            <a:pPr algn="l">
              <a:lnSpc>
                <a:spcPts val="3621"/>
              </a:lnSpc>
            </a:pPr>
            <a:endParaRPr/>
          </a:p>
        </p:txBody>
      </p:sp>
      <p:sp>
        <p:nvSpPr>
          <p:cNvPr id="7" name="TextBox 7"/>
          <p:cNvSpPr txBox="1"/>
          <p:nvPr/>
        </p:nvSpPr>
        <p:spPr>
          <a:xfrm>
            <a:off x="533898" y="-47929"/>
            <a:ext cx="19354302" cy="1731051"/>
          </a:xfrm>
          <a:prstGeom prst="rect">
            <a:avLst/>
          </a:prstGeom>
        </p:spPr>
        <p:txBody>
          <a:bodyPr wrap="square" lIns="0" tIns="0" rIns="0" bIns="0" rtlCol="0" anchor="t">
            <a:spAutoFit/>
          </a:bodyPr>
          <a:lstStyle/>
          <a:p>
            <a:pPr algn="l">
              <a:lnSpc>
                <a:spcPts val="14740"/>
              </a:lnSpc>
            </a:pPr>
            <a:r>
              <a:rPr lang="en-US" sz="9500" dirty="0">
                <a:solidFill>
                  <a:srgbClr val="FFFFFF"/>
                </a:solidFill>
                <a:latin typeface="Neue Machina Ultra-Bold"/>
              </a:rPr>
              <a:t>Architecture-Part C</a:t>
            </a:r>
          </a:p>
        </p:txBody>
      </p:sp>
      <p:pic>
        <p:nvPicPr>
          <p:cNvPr id="2" name="Picture 1">
            <a:extLst>
              <a:ext uri="{FF2B5EF4-FFF2-40B4-BE49-F238E27FC236}">
                <a16:creationId xmlns:a16="http://schemas.microsoft.com/office/drawing/2014/main" id="{FF625B2A-B977-4C0A-43E0-560386269294}"/>
              </a:ext>
            </a:extLst>
          </p:cNvPr>
          <p:cNvPicPr>
            <a:picLocks noChangeAspect="1"/>
          </p:cNvPicPr>
          <p:nvPr/>
        </p:nvPicPr>
        <p:blipFill>
          <a:blip r:embed="rId6"/>
          <a:stretch>
            <a:fillRect/>
          </a:stretch>
        </p:blipFill>
        <p:spPr>
          <a:xfrm>
            <a:off x="3401841" y="1664983"/>
            <a:ext cx="9810981" cy="8207156"/>
          </a:xfrm>
          <a:prstGeom prst="rect">
            <a:avLst/>
          </a:prstGeom>
        </p:spPr>
      </p:pic>
      <p:sp>
        <p:nvSpPr>
          <p:cNvPr id="10" name="Freeform 10"/>
          <p:cNvSpPr/>
          <p:nvPr/>
        </p:nvSpPr>
        <p:spPr>
          <a:xfrm>
            <a:off x="-3848203" y="71247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7"/>
            <a:stretch>
              <a:fillRect/>
            </a:stretch>
          </a:blipFill>
        </p:spPr>
      </p:sp>
      <p:sp>
        <p:nvSpPr>
          <p:cNvPr id="9" name="Freeform 9"/>
          <p:cNvSpPr/>
          <p:nvPr/>
        </p:nvSpPr>
        <p:spPr>
          <a:xfrm rot="-2839841" flipH="1">
            <a:off x="14033027" y="-467341"/>
            <a:ext cx="4184046" cy="8671597"/>
          </a:xfrm>
          <a:custGeom>
            <a:avLst/>
            <a:gdLst/>
            <a:ahLst/>
            <a:cxnLst/>
            <a:rect l="l" t="t" r="r" b="b"/>
            <a:pathLst>
              <a:path w="4184046" h="8671597">
                <a:moveTo>
                  <a:pt x="4184045" y="0"/>
                </a:moveTo>
                <a:lnTo>
                  <a:pt x="0" y="0"/>
                </a:lnTo>
                <a:lnTo>
                  <a:pt x="0" y="8671597"/>
                </a:lnTo>
                <a:lnTo>
                  <a:pt x="4184045" y="8671597"/>
                </a:lnTo>
                <a:lnTo>
                  <a:pt x="4184045" y="0"/>
                </a:lnTo>
                <a:close/>
              </a:path>
            </a:pathLst>
          </a:custGeom>
          <a:blipFill>
            <a:blip r:embed="rId8"/>
            <a:stretch>
              <a:fillRect/>
            </a:stretch>
          </a:blipFill>
        </p:spPr>
      </p:sp>
    </p:spTree>
    <p:extLst>
      <p:ext uri="{BB962C8B-B14F-4D97-AF65-F5344CB8AC3E}">
        <p14:creationId xmlns:p14="http://schemas.microsoft.com/office/powerpoint/2010/main" val="45885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1983798"/>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929590"/>
            <a:ext cx="4290504" cy="6611387"/>
            <a:chOff x="0" y="0"/>
            <a:chExt cx="1565187" cy="2411852"/>
          </a:xfrm>
        </p:grpSpPr>
        <p:sp>
          <p:nvSpPr>
            <p:cNvPr id="5" name="Freeform 5"/>
            <p:cNvSpPr/>
            <p:nvPr/>
          </p:nvSpPr>
          <p:spPr>
            <a:xfrm>
              <a:off x="0" y="0"/>
              <a:ext cx="1565188" cy="2411852"/>
            </a:xfrm>
            <a:custGeom>
              <a:avLst/>
              <a:gdLst/>
              <a:ahLst/>
              <a:cxnLst/>
              <a:rect l="l" t="t" r="r" b="b"/>
              <a:pathLst>
                <a:path w="1565188" h="2411852">
                  <a:moveTo>
                    <a:pt x="1440727" y="2411852"/>
                  </a:moveTo>
                  <a:lnTo>
                    <a:pt x="124460" y="2411852"/>
                  </a:lnTo>
                  <a:cubicBezTo>
                    <a:pt x="55880" y="2411852"/>
                    <a:pt x="0" y="2355972"/>
                    <a:pt x="0" y="2287392"/>
                  </a:cubicBezTo>
                  <a:lnTo>
                    <a:pt x="0" y="124460"/>
                  </a:lnTo>
                  <a:cubicBezTo>
                    <a:pt x="0" y="55880"/>
                    <a:pt x="55880" y="0"/>
                    <a:pt x="124460" y="0"/>
                  </a:cubicBezTo>
                  <a:lnTo>
                    <a:pt x="1440727" y="0"/>
                  </a:lnTo>
                  <a:cubicBezTo>
                    <a:pt x="1509307" y="0"/>
                    <a:pt x="1565188" y="55880"/>
                    <a:pt x="1565188" y="124460"/>
                  </a:cubicBezTo>
                  <a:lnTo>
                    <a:pt x="1565188" y="2287392"/>
                  </a:lnTo>
                  <a:cubicBezTo>
                    <a:pt x="1565188" y="2355972"/>
                    <a:pt x="1509307" y="2411852"/>
                    <a:pt x="1440727" y="2411852"/>
                  </a:cubicBezTo>
                  <a:close/>
                </a:path>
              </a:pathLst>
            </a:custGeom>
            <a:solidFill>
              <a:srgbClr val="2D2F30">
                <a:alpha val="30980"/>
              </a:srgbClr>
            </a:solidFill>
          </p:spPr>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6225828" y="2929590"/>
            <a:ext cx="4290504" cy="6611387"/>
            <a:chOff x="0" y="0"/>
            <a:chExt cx="1565187" cy="2411852"/>
          </a:xfrm>
        </p:grpSpPr>
        <p:sp>
          <p:nvSpPr>
            <p:cNvPr id="8" name="Freeform 8"/>
            <p:cNvSpPr/>
            <p:nvPr/>
          </p:nvSpPr>
          <p:spPr>
            <a:xfrm>
              <a:off x="0" y="0"/>
              <a:ext cx="1565188" cy="2411852"/>
            </a:xfrm>
            <a:custGeom>
              <a:avLst/>
              <a:gdLst/>
              <a:ahLst/>
              <a:cxnLst/>
              <a:rect l="l" t="t" r="r" b="b"/>
              <a:pathLst>
                <a:path w="1565188" h="2411852">
                  <a:moveTo>
                    <a:pt x="1440727" y="2411852"/>
                  </a:moveTo>
                  <a:lnTo>
                    <a:pt x="124460" y="2411852"/>
                  </a:lnTo>
                  <a:cubicBezTo>
                    <a:pt x="55880" y="2411852"/>
                    <a:pt x="0" y="2355972"/>
                    <a:pt x="0" y="2287392"/>
                  </a:cubicBezTo>
                  <a:lnTo>
                    <a:pt x="0" y="124460"/>
                  </a:lnTo>
                  <a:cubicBezTo>
                    <a:pt x="0" y="55880"/>
                    <a:pt x="55880" y="0"/>
                    <a:pt x="124460" y="0"/>
                  </a:cubicBezTo>
                  <a:lnTo>
                    <a:pt x="1440727" y="0"/>
                  </a:lnTo>
                  <a:cubicBezTo>
                    <a:pt x="1509307" y="0"/>
                    <a:pt x="1565188" y="55880"/>
                    <a:pt x="1565188" y="124460"/>
                  </a:cubicBezTo>
                  <a:lnTo>
                    <a:pt x="1565188" y="2287392"/>
                  </a:lnTo>
                  <a:cubicBezTo>
                    <a:pt x="1565188" y="2355972"/>
                    <a:pt x="1509307" y="2411852"/>
                    <a:pt x="1440727" y="2411852"/>
                  </a:cubicBezTo>
                  <a:close/>
                </a:path>
              </a:pathLst>
            </a:custGeom>
            <a:solidFill>
              <a:srgbClr val="2D2F30">
                <a:alpha val="30980"/>
              </a:srgbClr>
            </a:solidFill>
          </p:spPr>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1487719" y="2929590"/>
            <a:ext cx="4290504" cy="6611387"/>
            <a:chOff x="0" y="0"/>
            <a:chExt cx="1565187" cy="2411852"/>
          </a:xfrm>
        </p:grpSpPr>
        <p:sp>
          <p:nvSpPr>
            <p:cNvPr id="12" name="Freeform 12"/>
            <p:cNvSpPr/>
            <p:nvPr/>
          </p:nvSpPr>
          <p:spPr>
            <a:xfrm>
              <a:off x="0" y="0"/>
              <a:ext cx="1565188" cy="2411852"/>
            </a:xfrm>
            <a:custGeom>
              <a:avLst/>
              <a:gdLst/>
              <a:ahLst/>
              <a:cxnLst/>
              <a:rect l="l" t="t" r="r" b="b"/>
              <a:pathLst>
                <a:path w="1565188" h="2411852">
                  <a:moveTo>
                    <a:pt x="1440727" y="2411852"/>
                  </a:moveTo>
                  <a:lnTo>
                    <a:pt x="124460" y="2411852"/>
                  </a:lnTo>
                  <a:cubicBezTo>
                    <a:pt x="55880" y="2411852"/>
                    <a:pt x="0" y="2355972"/>
                    <a:pt x="0" y="2287392"/>
                  </a:cubicBezTo>
                  <a:lnTo>
                    <a:pt x="0" y="124460"/>
                  </a:lnTo>
                  <a:cubicBezTo>
                    <a:pt x="0" y="55880"/>
                    <a:pt x="55880" y="0"/>
                    <a:pt x="124460" y="0"/>
                  </a:cubicBezTo>
                  <a:lnTo>
                    <a:pt x="1440727" y="0"/>
                  </a:lnTo>
                  <a:cubicBezTo>
                    <a:pt x="1509307" y="0"/>
                    <a:pt x="1565188" y="55880"/>
                    <a:pt x="1565188" y="124460"/>
                  </a:cubicBezTo>
                  <a:lnTo>
                    <a:pt x="1565188" y="2287392"/>
                  </a:lnTo>
                  <a:cubicBezTo>
                    <a:pt x="1565188" y="2355972"/>
                    <a:pt x="1509307" y="2411852"/>
                    <a:pt x="1440727" y="2411852"/>
                  </a:cubicBezTo>
                  <a:close/>
                </a:path>
              </a:pathLst>
            </a:custGeom>
            <a:solidFill>
              <a:srgbClr val="2D2F30">
                <a:alpha val="30980"/>
              </a:srgbClr>
            </a:solidFill>
          </p:spPr>
        </p:sp>
      </p:gr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16" name="TextBox 16"/>
          <p:cNvSpPr txBox="1"/>
          <p:nvPr/>
        </p:nvSpPr>
        <p:spPr>
          <a:xfrm>
            <a:off x="418602" y="85886"/>
            <a:ext cx="11379241" cy="1685603"/>
          </a:xfrm>
          <a:prstGeom prst="rect">
            <a:avLst/>
          </a:prstGeom>
        </p:spPr>
        <p:txBody>
          <a:bodyPr lIns="0" tIns="0" rIns="0" bIns="0" rtlCol="0" anchor="t">
            <a:spAutoFit/>
          </a:bodyPr>
          <a:lstStyle/>
          <a:p>
            <a:pPr algn="l">
              <a:lnSpc>
                <a:spcPts val="13667"/>
              </a:lnSpc>
            </a:pPr>
            <a:r>
              <a:rPr lang="en-US" sz="9762">
                <a:solidFill>
                  <a:srgbClr val="FFFFFF"/>
                </a:solidFill>
                <a:latin typeface="Neue Machina Ultra-Bold"/>
              </a:rPr>
              <a:t>Main Features</a:t>
            </a:r>
          </a:p>
        </p:txBody>
      </p:sp>
      <p:sp>
        <p:nvSpPr>
          <p:cNvPr id="17" name="TextBox 17"/>
          <p:cNvSpPr txBox="1"/>
          <p:nvPr/>
        </p:nvSpPr>
        <p:spPr>
          <a:xfrm>
            <a:off x="1475146" y="3383667"/>
            <a:ext cx="3465721" cy="1481455"/>
          </a:xfrm>
          <a:prstGeom prst="rect">
            <a:avLst/>
          </a:prstGeom>
        </p:spPr>
        <p:txBody>
          <a:bodyPr lIns="0" tIns="0" rIns="0" bIns="0" rtlCol="0" anchor="t">
            <a:spAutoFit/>
          </a:bodyPr>
          <a:lstStyle/>
          <a:p>
            <a:pPr algn="l">
              <a:lnSpc>
                <a:spcPts val="3919"/>
              </a:lnSpc>
            </a:pPr>
            <a:r>
              <a:rPr lang="en-US" sz="2799">
                <a:solidFill>
                  <a:srgbClr val="FFFFFF"/>
                </a:solidFill>
                <a:latin typeface="Neue Machina Ultra-Bold"/>
              </a:rPr>
              <a:t>Cheapest Fair Search Mechanism</a:t>
            </a:r>
          </a:p>
        </p:txBody>
      </p:sp>
      <p:sp>
        <p:nvSpPr>
          <p:cNvPr id="18" name="TextBox 18"/>
          <p:cNvSpPr txBox="1"/>
          <p:nvPr/>
        </p:nvSpPr>
        <p:spPr>
          <a:xfrm>
            <a:off x="1199536" y="5135245"/>
            <a:ext cx="3948832" cy="420687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FFFFFF"/>
                </a:solidFill>
                <a:latin typeface="Montserrat"/>
              </a:rPr>
              <a:t>4 API-based web scrapers</a:t>
            </a:r>
          </a:p>
          <a:p>
            <a:pPr algn="l">
              <a:lnSpc>
                <a:spcPts val="2799"/>
              </a:lnSpc>
            </a:pPr>
            <a:endParaRPr lang="en-US" sz="1999">
              <a:solidFill>
                <a:srgbClr val="FFFFFF"/>
              </a:solidFill>
              <a:latin typeface="Montserrat"/>
            </a:endParaRPr>
          </a:p>
          <a:p>
            <a:pPr marL="431797" lvl="1" indent="-215899" algn="l">
              <a:lnSpc>
                <a:spcPts val="2799"/>
              </a:lnSpc>
              <a:buFont typeface="Arial"/>
              <a:buChar char="•"/>
            </a:pPr>
            <a:r>
              <a:rPr lang="en-US" sz="1999">
                <a:solidFill>
                  <a:srgbClr val="FFFFFF"/>
                </a:solidFill>
                <a:latin typeface="Montserrat"/>
              </a:rPr>
              <a:t>3 selenium-based web scraper</a:t>
            </a:r>
          </a:p>
          <a:p>
            <a:pPr algn="l">
              <a:lnSpc>
                <a:spcPts val="2799"/>
              </a:lnSpc>
            </a:pPr>
            <a:endParaRPr lang="en-US" sz="1999">
              <a:solidFill>
                <a:srgbClr val="FFFFFF"/>
              </a:solidFill>
              <a:latin typeface="Montserrat"/>
            </a:endParaRPr>
          </a:p>
          <a:p>
            <a:pPr marL="431797" lvl="1" indent="-215899" algn="l">
              <a:lnSpc>
                <a:spcPts val="2799"/>
              </a:lnSpc>
              <a:buFont typeface="Arial"/>
              <a:buChar char="•"/>
            </a:pPr>
            <a:r>
              <a:rPr lang="en-US" sz="1999">
                <a:solidFill>
                  <a:srgbClr val="FFFFFF"/>
                </a:solidFill>
                <a:latin typeface="Montserrat"/>
              </a:rPr>
              <a:t>Concurrent running mechanism</a:t>
            </a:r>
          </a:p>
          <a:p>
            <a:pPr algn="l">
              <a:lnSpc>
                <a:spcPts val="2799"/>
              </a:lnSpc>
            </a:pPr>
            <a:endParaRPr lang="en-US" sz="1999">
              <a:solidFill>
                <a:srgbClr val="FFFFFF"/>
              </a:solidFill>
              <a:latin typeface="Montserrat"/>
            </a:endParaRPr>
          </a:p>
          <a:p>
            <a:pPr marL="431797" lvl="1" indent="-215899" algn="l">
              <a:lnSpc>
                <a:spcPts val="2799"/>
              </a:lnSpc>
              <a:buFont typeface="Arial"/>
              <a:buChar char="•"/>
            </a:pPr>
            <a:r>
              <a:rPr lang="en-US" sz="1999">
                <a:solidFill>
                  <a:srgbClr val="FFFFFF"/>
                </a:solidFill>
                <a:latin typeface="Montserrat"/>
              </a:rPr>
              <a:t>Fare Comparing Mechanism</a:t>
            </a:r>
          </a:p>
          <a:p>
            <a:pPr algn="l">
              <a:lnSpc>
                <a:spcPts val="2799"/>
              </a:lnSpc>
            </a:pPr>
            <a:endParaRPr lang="en-US" sz="1999">
              <a:solidFill>
                <a:srgbClr val="FFFFFF"/>
              </a:solidFill>
              <a:latin typeface="Montserrat"/>
            </a:endParaRPr>
          </a:p>
          <a:p>
            <a:pPr marL="431797" lvl="1" indent="-215899" algn="l">
              <a:lnSpc>
                <a:spcPts val="2799"/>
              </a:lnSpc>
              <a:buFont typeface="Arial"/>
              <a:buChar char="•"/>
            </a:pPr>
            <a:r>
              <a:rPr lang="en-US" sz="1999">
                <a:solidFill>
                  <a:srgbClr val="FFFFFF"/>
                </a:solidFill>
                <a:latin typeface="Montserrat"/>
              </a:rPr>
              <a:t>Progressive Conversation</a:t>
            </a:r>
          </a:p>
        </p:txBody>
      </p:sp>
      <p:sp>
        <p:nvSpPr>
          <p:cNvPr id="19" name="TextBox 19"/>
          <p:cNvSpPr txBox="1"/>
          <p:nvPr/>
        </p:nvSpPr>
        <p:spPr>
          <a:xfrm>
            <a:off x="6895086" y="3383667"/>
            <a:ext cx="2598564" cy="1481455"/>
          </a:xfrm>
          <a:prstGeom prst="rect">
            <a:avLst/>
          </a:prstGeom>
        </p:spPr>
        <p:txBody>
          <a:bodyPr lIns="0" tIns="0" rIns="0" bIns="0" rtlCol="0" anchor="t">
            <a:spAutoFit/>
          </a:bodyPr>
          <a:lstStyle/>
          <a:p>
            <a:pPr algn="l">
              <a:lnSpc>
                <a:spcPts val="3919"/>
              </a:lnSpc>
            </a:pPr>
            <a:r>
              <a:rPr lang="en-US" sz="2799">
                <a:solidFill>
                  <a:srgbClr val="FFFFFF"/>
                </a:solidFill>
                <a:latin typeface="Neue Machina Ultra-Bold"/>
              </a:rPr>
              <a:t>Delay Estimation Mechanism</a:t>
            </a:r>
          </a:p>
        </p:txBody>
      </p:sp>
      <p:sp>
        <p:nvSpPr>
          <p:cNvPr id="20" name="TextBox 20"/>
          <p:cNvSpPr txBox="1"/>
          <p:nvPr/>
        </p:nvSpPr>
        <p:spPr>
          <a:xfrm>
            <a:off x="6567500" y="5105400"/>
            <a:ext cx="3797183" cy="3564309"/>
          </a:xfrm>
          <a:prstGeom prst="rect">
            <a:avLst/>
          </a:prstGeom>
        </p:spPr>
        <p:txBody>
          <a:bodyPr lIns="0" tIns="0" rIns="0" bIns="0" rtlCol="0" anchor="t">
            <a:spAutoFit/>
          </a:bodyPr>
          <a:lstStyle/>
          <a:p>
            <a:pPr marL="431801" lvl="1" indent="-215900" algn="l">
              <a:lnSpc>
                <a:spcPts val="2800"/>
              </a:lnSpc>
              <a:buFont typeface="Arial"/>
              <a:buChar char="•"/>
            </a:pPr>
            <a:r>
              <a:rPr lang="en-US" sz="2000" dirty="0">
                <a:solidFill>
                  <a:srgbClr val="FFFFFF"/>
                </a:solidFill>
                <a:latin typeface="Montserrat"/>
              </a:rPr>
              <a:t>Random Forest Regressor</a:t>
            </a:r>
          </a:p>
          <a:p>
            <a:pPr algn="l">
              <a:lnSpc>
                <a:spcPts val="2800"/>
              </a:lnSpc>
            </a:pPr>
            <a:endParaRPr lang="en-US" sz="2000" dirty="0">
              <a:solidFill>
                <a:srgbClr val="FFFFFF"/>
              </a:solidFill>
              <a:latin typeface="Montserrat"/>
            </a:endParaRPr>
          </a:p>
          <a:p>
            <a:pPr marL="431801" lvl="1" indent="-215900" algn="l">
              <a:lnSpc>
                <a:spcPts val="2800"/>
              </a:lnSpc>
              <a:buFont typeface="Arial"/>
              <a:buChar char="•"/>
            </a:pPr>
            <a:r>
              <a:rPr lang="en-US" sz="2000" dirty="0">
                <a:solidFill>
                  <a:srgbClr val="FFFFFF"/>
                </a:solidFill>
                <a:latin typeface="Montserrat"/>
              </a:rPr>
              <a:t>K Nearest Neighbors Regressor</a:t>
            </a:r>
          </a:p>
          <a:p>
            <a:pPr algn="l">
              <a:lnSpc>
                <a:spcPts val="2800"/>
              </a:lnSpc>
            </a:pPr>
            <a:endParaRPr lang="en-US" sz="2000" dirty="0">
              <a:solidFill>
                <a:srgbClr val="FFFFFF"/>
              </a:solidFill>
              <a:latin typeface="Montserrat"/>
            </a:endParaRPr>
          </a:p>
          <a:p>
            <a:pPr marL="431801" lvl="1" indent="-215900" algn="l">
              <a:lnSpc>
                <a:spcPts val="2800"/>
              </a:lnSpc>
              <a:buFont typeface="Arial"/>
              <a:buChar char="•"/>
            </a:pPr>
            <a:r>
              <a:rPr lang="en-US" sz="2000" dirty="0" err="1">
                <a:solidFill>
                  <a:srgbClr val="FFFFFF"/>
                </a:solidFill>
                <a:latin typeface="Montserrat"/>
              </a:rPr>
              <a:t>XGBoost</a:t>
            </a:r>
            <a:r>
              <a:rPr lang="en-US" sz="2000" dirty="0">
                <a:solidFill>
                  <a:srgbClr val="FFFFFF"/>
                </a:solidFill>
                <a:latin typeface="Montserrat"/>
              </a:rPr>
              <a:t> Regression</a:t>
            </a:r>
          </a:p>
          <a:p>
            <a:pPr marL="431801" lvl="1" indent="-215900" algn="l">
              <a:lnSpc>
                <a:spcPts val="2800"/>
              </a:lnSpc>
              <a:buFont typeface="Arial"/>
              <a:buChar char="•"/>
            </a:pPr>
            <a:endParaRPr lang="en-US" sz="2000" dirty="0">
              <a:solidFill>
                <a:srgbClr val="FFFFFF"/>
              </a:solidFill>
              <a:latin typeface="Montserrat"/>
            </a:endParaRPr>
          </a:p>
          <a:p>
            <a:pPr marL="431801" lvl="1" indent="-215900" algn="l">
              <a:lnSpc>
                <a:spcPts val="2800"/>
              </a:lnSpc>
              <a:buFont typeface="Arial"/>
              <a:buChar char="•"/>
            </a:pPr>
            <a:r>
              <a:rPr lang="en-US" sz="2000" dirty="0">
                <a:solidFill>
                  <a:srgbClr val="FFFFFF"/>
                </a:solidFill>
                <a:latin typeface="Montserrat"/>
              </a:rPr>
              <a:t>Average Predicted Time</a:t>
            </a:r>
          </a:p>
          <a:p>
            <a:pPr algn="l">
              <a:lnSpc>
                <a:spcPts val="2800"/>
              </a:lnSpc>
            </a:pPr>
            <a:endParaRPr lang="en-US" sz="2000" dirty="0">
              <a:solidFill>
                <a:srgbClr val="FFFFFF"/>
              </a:solidFill>
              <a:latin typeface="Montserrat"/>
            </a:endParaRPr>
          </a:p>
          <a:p>
            <a:pPr marL="431801" lvl="1" indent="-215900" algn="l">
              <a:lnSpc>
                <a:spcPts val="2800"/>
              </a:lnSpc>
              <a:buFont typeface="Arial"/>
              <a:buChar char="•"/>
            </a:pPr>
            <a:r>
              <a:rPr lang="en-US" sz="2000" dirty="0">
                <a:solidFill>
                  <a:srgbClr val="FFFFFF"/>
                </a:solidFill>
                <a:latin typeface="Montserrat"/>
              </a:rPr>
              <a:t>Progressive Conversation</a:t>
            </a:r>
          </a:p>
        </p:txBody>
      </p:sp>
      <p:sp>
        <p:nvSpPr>
          <p:cNvPr id="21" name="TextBox 21"/>
          <p:cNvSpPr txBox="1"/>
          <p:nvPr/>
        </p:nvSpPr>
        <p:spPr>
          <a:xfrm>
            <a:off x="11797843" y="5125720"/>
            <a:ext cx="3670257" cy="28067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Montserrat"/>
              </a:rPr>
              <a:t>70 contingency plan</a:t>
            </a:r>
          </a:p>
          <a:p>
            <a:pPr algn="l">
              <a:lnSpc>
                <a:spcPts val="2800"/>
              </a:lnSpc>
            </a:pPr>
            <a:endParaRPr lang="en-US" sz="2000">
              <a:solidFill>
                <a:srgbClr val="FFFFFF"/>
              </a:solidFill>
              <a:latin typeface="Montserrat"/>
            </a:endParaRPr>
          </a:p>
          <a:p>
            <a:pPr marL="431801" lvl="1" indent="-215900" algn="l">
              <a:lnSpc>
                <a:spcPts val="2800"/>
              </a:lnSpc>
              <a:buFont typeface="Arial"/>
              <a:buChar char="•"/>
            </a:pPr>
            <a:r>
              <a:rPr lang="en-US" sz="2000">
                <a:solidFill>
                  <a:srgbClr val="FFFFFF"/>
                </a:solidFill>
                <a:latin typeface="Montserrat"/>
              </a:rPr>
              <a:t>Different action plans along the red line.</a:t>
            </a:r>
          </a:p>
          <a:p>
            <a:pPr algn="l">
              <a:lnSpc>
                <a:spcPts val="2800"/>
              </a:lnSpc>
            </a:pPr>
            <a:endParaRPr lang="en-US" sz="2000">
              <a:solidFill>
                <a:srgbClr val="FFFFFF"/>
              </a:solidFill>
              <a:latin typeface="Montserrat"/>
            </a:endParaRPr>
          </a:p>
          <a:p>
            <a:pPr marL="431801" lvl="1" indent="-215900" algn="l">
              <a:lnSpc>
                <a:spcPts val="2800"/>
              </a:lnSpc>
              <a:buFont typeface="Arial"/>
              <a:buChar char="•"/>
            </a:pPr>
            <a:r>
              <a:rPr lang="en-US" sz="2000">
                <a:solidFill>
                  <a:srgbClr val="FFFFFF"/>
                </a:solidFill>
                <a:latin typeface="Montserrat"/>
              </a:rPr>
              <a:t>Easy to Use</a:t>
            </a:r>
          </a:p>
          <a:p>
            <a:pPr algn="l">
              <a:lnSpc>
                <a:spcPts val="2800"/>
              </a:lnSpc>
            </a:pPr>
            <a:endParaRPr lang="en-US" sz="2000">
              <a:solidFill>
                <a:srgbClr val="FFFFFF"/>
              </a:solidFill>
              <a:latin typeface="Montserrat"/>
            </a:endParaRPr>
          </a:p>
          <a:p>
            <a:pPr marL="431801" lvl="1" indent="-215900" algn="l">
              <a:lnSpc>
                <a:spcPts val="2800"/>
              </a:lnSpc>
              <a:buFont typeface="Arial"/>
              <a:buChar char="•"/>
            </a:pPr>
            <a:r>
              <a:rPr lang="en-US" sz="2000">
                <a:solidFill>
                  <a:srgbClr val="FFFFFF"/>
                </a:solidFill>
                <a:latin typeface="Montserrat"/>
              </a:rPr>
              <a:t>Progressive Conversation</a:t>
            </a:r>
          </a:p>
        </p:txBody>
      </p:sp>
      <p:sp>
        <p:nvSpPr>
          <p:cNvPr id="22" name="TextBox 22"/>
          <p:cNvSpPr txBox="1"/>
          <p:nvPr/>
        </p:nvSpPr>
        <p:spPr>
          <a:xfrm>
            <a:off x="11955358" y="3383667"/>
            <a:ext cx="2598564" cy="1464119"/>
          </a:xfrm>
          <a:prstGeom prst="rect">
            <a:avLst/>
          </a:prstGeom>
        </p:spPr>
        <p:txBody>
          <a:bodyPr lIns="0" tIns="0" rIns="0" bIns="0" rtlCol="0" anchor="t">
            <a:spAutoFit/>
          </a:bodyPr>
          <a:lstStyle/>
          <a:p>
            <a:pPr algn="l">
              <a:lnSpc>
                <a:spcPts val="3919"/>
              </a:lnSpc>
            </a:pPr>
            <a:r>
              <a:rPr lang="en-US" sz="2799" dirty="0">
                <a:solidFill>
                  <a:srgbClr val="FFFFFF"/>
                </a:solidFill>
                <a:latin typeface="Neue Machina Ultra-Bold"/>
              </a:rPr>
              <a:t>Contingency Plan Mechanism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238</Words>
  <Application>Microsoft Macintosh PowerPoint</Application>
  <PresentationFormat>Custom</PresentationFormat>
  <Paragraphs>66</Paragraphs>
  <Slides>13</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Montserrat</vt:lpstr>
      <vt:lpstr>Montserrat Bold</vt:lpstr>
      <vt:lpstr>Neue Machina Ultra-Bold</vt:lpstr>
      <vt:lpstr>Arial</vt:lpstr>
      <vt:lpstr>Montserrat Bold Italics</vt:lpstr>
      <vt:lpstr>Montserrat Medium</vt:lpstr>
      <vt:lpstr>Calibri</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ACER</dc:creator>
  <cp:lastModifiedBy>Ata Uzgören</cp:lastModifiedBy>
  <cp:revision>18</cp:revision>
  <dcterms:created xsi:type="dcterms:W3CDTF">2006-08-16T00:00:00Z</dcterms:created>
  <dcterms:modified xsi:type="dcterms:W3CDTF">2024-06-04T15:29:36Z</dcterms:modified>
  <dc:identifier>DAGHBpEiD9U</dc:identifier>
</cp:coreProperties>
</file>